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1" r:id="rId1"/>
  </p:sldMasterIdLst>
  <p:notesMasterIdLst>
    <p:notesMasterId r:id="rId21"/>
  </p:notesMasterIdLst>
  <p:sldIdLst>
    <p:sldId id="256" r:id="rId2"/>
    <p:sldId id="257" r:id="rId3"/>
    <p:sldId id="269" r:id="rId4"/>
    <p:sldId id="258" r:id="rId5"/>
    <p:sldId id="259" r:id="rId6"/>
    <p:sldId id="265" r:id="rId7"/>
    <p:sldId id="273" r:id="rId8"/>
    <p:sldId id="266" r:id="rId9"/>
    <p:sldId id="260" r:id="rId10"/>
    <p:sldId id="261" r:id="rId11"/>
    <p:sldId id="267" r:id="rId12"/>
    <p:sldId id="268" r:id="rId13"/>
    <p:sldId id="262" r:id="rId14"/>
    <p:sldId id="263" r:id="rId15"/>
    <p:sldId id="270" r:id="rId16"/>
    <p:sldId id="271" r:id="rId17"/>
    <p:sldId id="274" r:id="rId18"/>
    <p:sldId id="264" r:id="rId19"/>
    <p:sldId id="272"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43"/>
  </p:normalViewPr>
  <p:slideViewPr>
    <p:cSldViewPr snapToGrid="0">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luisfernando/Documents/Physik/GY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uisfernando/Documents/Physik/GYP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luisfernando/Documents/Physik/GYP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luisfernando/Documents/Physik/GYP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luisfernando/Documents/Physik/GYP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luisfernando/Documents/Physik/GYP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luisfernando/Documents/Physik/GYP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luisfernando/Documents/Physik/GYP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luisfernando/Documents/Physik/GYP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Green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Green1</c:v>
          </c:tx>
          <c:spPr>
            <a:ln w="25400" cap="rnd">
              <a:noFill/>
              <a:round/>
            </a:ln>
            <a:effectLst/>
          </c:spPr>
          <c:marker>
            <c:symbol val="circle"/>
            <c:size val="5"/>
            <c:spPr>
              <a:solidFill>
                <a:schemeClr val="accent1"/>
              </a:solidFill>
              <a:ln w="9525">
                <a:solidFill>
                  <a:schemeClr val="accent1"/>
                </a:solidFill>
              </a:ln>
              <a:effectLst/>
            </c:spPr>
          </c:marker>
          <c:xVal>
            <c:numRef>
              <c:f>Tabelle1!$O$10:$O$15</c:f>
              <c:numCache>
                <c:formatCode>General</c:formatCode>
                <c:ptCount val="6"/>
                <c:pt idx="0">
                  <c:v>0</c:v>
                </c:pt>
                <c:pt idx="1">
                  <c:v>0.98099999999999998</c:v>
                </c:pt>
                <c:pt idx="2">
                  <c:v>1.962</c:v>
                </c:pt>
                <c:pt idx="3">
                  <c:v>2.9430000000000001</c:v>
                </c:pt>
                <c:pt idx="4">
                  <c:v>3.9239999999999999</c:v>
                </c:pt>
                <c:pt idx="5">
                  <c:v>4.9050000000000002</c:v>
                </c:pt>
              </c:numCache>
            </c:numRef>
          </c:xVal>
          <c:yVal>
            <c:numRef>
              <c:f>Tabelle1!$P$10:$P$15</c:f>
              <c:numCache>
                <c:formatCode>General</c:formatCode>
                <c:ptCount val="6"/>
                <c:pt idx="0">
                  <c:v>0</c:v>
                </c:pt>
                <c:pt idx="1">
                  <c:v>2.6</c:v>
                </c:pt>
                <c:pt idx="2">
                  <c:v>3.5</c:v>
                </c:pt>
                <c:pt idx="3">
                  <c:v>4.7</c:v>
                </c:pt>
                <c:pt idx="4">
                  <c:v>5.9</c:v>
                </c:pt>
                <c:pt idx="5">
                  <c:v>10.6</c:v>
                </c:pt>
              </c:numCache>
            </c:numRef>
          </c:yVal>
          <c:smooth val="0"/>
          <c:extLst>
            <c:ext xmlns:c16="http://schemas.microsoft.com/office/drawing/2014/chart" uri="{C3380CC4-5D6E-409C-BE32-E72D297353CC}">
              <c16:uniqueId val="{00000000-9A5F-E94B-9252-489A65441C46}"/>
            </c:ext>
          </c:extLst>
        </c:ser>
        <c:ser>
          <c:idx val="1"/>
          <c:order val="1"/>
          <c:tx>
            <c:v>Green2</c:v>
          </c:tx>
          <c:spPr>
            <a:ln w="25400" cap="rnd">
              <a:noFill/>
              <a:round/>
            </a:ln>
            <a:effectLst/>
          </c:spPr>
          <c:marker>
            <c:symbol val="circle"/>
            <c:size val="5"/>
            <c:spPr>
              <a:solidFill>
                <a:schemeClr val="accent2"/>
              </a:solidFill>
              <a:ln w="9525">
                <a:solidFill>
                  <a:schemeClr val="accent2"/>
                </a:solidFill>
              </a:ln>
              <a:effectLst/>
            </c:spPr>
          </c:marker>
          <c:xVal>
            <c:numRef>
              <c:f>Tabelle1!$Q$10:$Q$15</c:f>
              <c:numCache>
                <c:formatCode>General</c:formatCode>
                <c:ptCount val="6"/>
                <c:pt idx="0">
                  <c:v>0</c:v>
                </c:pt>
                <c:pt idx="1">
                  <c:v>0.98099999999999998</c:v>
                </c:pt>
                <c:pt idx="2">
                  <c:v>1.962</c:v>
                </c:pt>
                <c:pt idx="3">
                  <c:v>2.9430000000000001</c:v>
                </c:pt>
                <c:pt idx="4">
                  <c:v>3.9239999999999999</c:v>
                </c:pt>
                <c:pt idx="5">
                  <c:v>4.9050000000000002</c:v>
                </c:pt>
              </c:numCache>
            </c:numRef>
          </c:xVal>
          <c:yVal>
            <c:numRef>
              <c:f>Tabelle1!$R$10:$R$15</c:f>
              <c:numCache>
                <c:formatCode>General</c:formatCode>
                <c:ptCount val="6"/>
                <c:pt idx="0">
                  <c:v>0</c:v>
                </c:pt>
                <c:pt idx="1">
                  <c:v>3</c:v>
                </c:pt>
                <c:pt idx="2">
                  <c:v>4.5999999999999996</c:v>
                </c:pt>
                <c:pt idx="3">
                  <c:v>6.2</c:v>
                </c:pt>
                <c:pt idx="4">
                  <c:v>7.8</c:v>
                </c:pt>
                <c:pt idx="5">
                  <c:v>8.8000000000000007</c:v>
                </c:pt>
              </c:numCache>
            </c:numRef>
          </c:yVal>
          <c:smooth val="0"/>
          <c:extLst>
            <c:ext xmlns:c16="http://schemas.microsoft.com/office/drawing/2014/chart" uri="{C3380CC4-5D6E-409C-BE32-E72D297353CC}">
              <c16:uniqueId val="{00000001-9A5F-E94B-9252-489A65441C46}"/>
            </c:ext>
          </c:extLst>
        </c:ser>
        <c:ser>
          <c:idx val="2"/>
          <c:order val="2"/>
          <c:tx>
            <c:v>Green3</c:v>
          </c:tx>
          <c:spPr>
            <a:ln w="25400" cap="rnd">
              <a:noFill/>
              <a:round/>
            </a:ln>
            <a:effectLst/>
          </c:spPr>
          <c:marker>
            <c:symbol val="circle"/>
            <c:size val="5"/>
            <c:spPr>
              <a:solidFill>
                <a:schemeClr val="accent3"/>
              </a:solidFill>
              <a:ln w="9525">
                <a:solidFill>
                  <a:schemeClr val="accent3"/>
                </a:solidFill>
              </a:ln>
              <a:effectLst/>
            </c:spPr>
          </c:marker>
          <c:xVal>
            <c:numRef>
              <c:f>Tabelle1!$S$10:$S$15</c:f>
              <c:numCache>
                <c:formatCode>General</c:formatCode>
                <c:ptCount val="6"/>
                <c:pt idx="0">
                  <c:v>0</c:v>
                </c:pt>
                <c:pt idx="1">
                  <c:v>0.98099999999999998</c:v>
                </c:pt>
                <c:pt idx="2">
                  <c:v>1.962</c:v>
                </c:pt>
                <c:pt idx="3">
                  <c:v>2.9430000000000001</c:v>
                </c:pt>
                <c:pt idx="4">
                  <c:v>3.9239999999999999</c:v>
                </c:pt>
                <c:pt idx="5">
                  <c:v>4.9050000000000002</c:v>
                </c:pt>
              </c:numCache>
            </c:numRef>
          </c:xVal>
          <c:yVal>
            <c:numRef>
              <c:f>Tabelle1!$T$10:$T$15</c:f>
              <c:numCache>
                <c:formatCode>General</c:formatCode>
                <c:ptCount val="6"/>
                <c:pt idx="0">
                  <c:v>0</c:v>
                </c:pt>
                <c:pt idx="1">
                  <c:v>3.2</c:v>
                </c:pt>
                <c:pt idx="2">
                  <c:v>4</c:v>
                </c:pt>
                <c:pt idx="3">
                  <c:v>4.8</c:v>
                </c:pt>
                <c:pt idx="4">
                  <c:v>6.7</c:v>
                </c:pt>
                <c:pt idx="5">
                  <c:v>8.6</c:v>
                </c:pt>
              </c:numCache>
            </c:numRef>
          </c:yVal>
          <c:smooth val="0"/>
          <c:extLst>
            <c:ext xmlns:c16="http://schemas.microsoft.com/office/drawing/2014/chart" uri="{C3380CC4-5D6E-409C-BE32-E72D297353CC}">
              <c16:uniqueId val="{00000002-9A5F-E94B-9252-489A65441C46}"/>
            </c:ext>
          </c:extLst>
        </c:ser>
        <c:dLbls>
          <c:showLegendKey val="0"/>
          <c:showVal val="0"/>
          <c:showCatName val="0"/>
          <c:showSerName val="0"/>
          <c:showPercent val="0"/>
          <c:showBubbleSize val="0"/>
        </c:dLbls>
        <c:axId val="1167299296"/>
        <c:axId val="1167300944"/>
      </c:scatterChart>
      <c:valAx>
        <c:axId val="1167299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67300944"/>
        <c:crosses val="autoZero"/>
        <c:crossBetween val="midCat"/>
      </c:valAx>
      <c:valAx>
        <c:axId val="1167300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6729929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Blau1</c:v>
          </c:tx>
          <c:spPr>
            <a:ln w="25400" cap="rnd">
              <a:noFill/>
              <a:round/>
            </a:ln>
            <a:effectLst/>
          </c:spPr>
          <c:marker>
            <c:symbol val="circle"/>
            <c:size val="5"/>
            <c:spPr>
              <a:solidFill>
                <a:schemeClr val="accent1"/>
              </a:solidFill>
              <a:ln w="9525">
                <a:solidFill>
                  <a:schemeClr val="accent1"/>
                </a:solidFill>
              </a:ln>
              <a:effectLst/>
            </c:spPr>
          </c:marker>
          <c:xVal>
            <c:numRef>
              <c:f>Tabelle1!$A$3:$A$8</c:f>
              <c:numCache>
                <c:formatCode>General</c:formatCode>
                <c:ptCount val="6"/>
                <c:pt idx="0">
                  <c:v>0</c:v>
                </c:pt>
                <c:pt idx="1">
                  <c:v>0.98099999999999998</c:v>
                </c:pt>
                <c:pt idx="2">
                  <c:v>1.962</c:v>
                </c:pt>
                <c:pt idx="3">
                  <c:v>2.9430000000000001</c:v>
                </c:pt>
                <c:pt idx="4">
                  <c:v>3.9239999999999999</c:v>
                </c:pt>
                <c:pt idx="5">
                  <c:v>4.9050000000000002</c:v>
                </c:pt>
              </c:numCache>
            </c:numRef>
          </c:xVal>
          <c:yVal>
            <c:numRef>
              <c:f>Tabelle1!$B$3:$B$8</c:f>
              <c:numCache>
                <c:formatCode>General</c:formatCode>
                <c:ptCount val="6"/>
                <c:pt idx="0">
                  <c:v>0</c:v>
                </c:pt>
                <c:pt idx="1">
                  <c:v>3.1</c:v>
                </c:pt>
                <c:pt idx="2">
                  <c:v>3.9</c:v>
                </c:pt>
                <c:pt idx="3">
                  <c:v>5.3</c:v>
                </c:pt>
                <c:pt idx="4">
                  <c:v>7.3</c:v>
                </c:pt>
                <c:pt idx="5">
                  <c:v>10</c:v>
                </c:pt>
              </c:numCache>
            </c:numRef>
          </c:yVal>
          <c:smooth val="0"/>
          <c:extLst>
            <c:ext xmlns:c16="http://schemas.microsoft.com/office/drawing/2014/chart" uri="{C3380CC4-5D6E-409C-BE32-E72D297353CC}">
              <c16:uniqueId val="{00000000-06AD-D64D-8A7B-5FA52DC66E26}"/>
            </c:ext>
          </c:extLst>
        </c:ser>
        <c:ser>
          <c:idx val="1"/>
          <c:order val="1"/>
          <c:tx>
            <c:v>Blau2</c:v>
          </c:tx>
          <c:spPr>
            <a:ln w="25400" cap="rnd">
              <a:noFill/>
              <a:round/>
            </a:ln>
            <a:effectLst/>
          </c:spPr>
          <c:marker>
            <c:symbol val="circle"/>
            <c:size val="5"/>
            <c:spPr>
              <a:solidFill>
                <a:schemeClr val="accent2"/>
              </a:solidFill>
              <a:ln w="9525">
                <a:solidFill>
                  <a:schemeClr val="accent2"/>
                </a:solidFill>
              </a:ln>
              <a:effectLst/>
            </c:spPr>
          </c:marker>
          <c:xVal>
            <c:numRef>
              <c:f>Tabelle1!$C$3:$C$8</c:f>
              <c:numCache>
                <c:formatCode>General</c:formatCode>
                <c:ptCount val="6"/>
                <c:pt idx="0">
                  <c:v>0</c:v>
                </c:pt>
                <c:pt idx="1">
                  <c:v>0.98099999999999998</c:v>
                </c:pt>
                <c:pt idx="2">
                  <c:v>1.962</c:v>
                </c:pt>
                <c:pt idx="3">
                  <c:v>2.9430000000000001</c:v>
                </c:pt>
                <c:pt idx="4">
                  <c:v>3.9239999999999999</c:v>
                </c:pt>
                <c:pt idx="5">
                  <c:v>4.9050000000000002</c:v>
                </c:pt>
              </c:numCache>
            </c:numRef>
          </c:xVal>
          <c:yVal>
            <c:numRef>
              <c:f>Tabelle1!$D$3:$D$8</c:f>
              <c:numCache>
                <c:formatCode>General</c:formatCode>
                <c:ptCount val="6"/>
                <c:pt idx="0">
                  <c:v>0</c:v>
                </c:pt>
                <c:pt idx="1">
                  <c:v>3</c:v>
                </c:pt>
                <c:pt idx="2">
                  <c:v>4.4000000000000004</c:v>
                </c:pt>
                <c:pt idx="3">
                  <c:v>6</c:v>
                </c:pt>
                <c:pt idx="4">
                  <c:v>7.6</c:v>
                </c:pt>
                <c:pt idx="5">
                  <c:v>8.6999999999999993</c:v>
                </c:pt>
              </c:numCache>
            </c:numRef>
          </c:yVal>
          <c:smooth val="0"/>
          <c:extLst>
            <c:ext xmlns:c16="http://schemas.microsoft.com/office/drawing/2014/chart" uri="{C3380CC4-5D6E-409C-BE32-E72D297353CC}">
              <c16:uniqueId val="{00000001-06AD-D64D-8A7B-5FA52DC66E26}"/>
            </c:ext>
          </c:extLst>
        </c:ser>
        <c:ser>
          <c:idx val="2"/>
          <c:order val="2"/>
          <c:tx>
            <c:v>Blau3</c:v>
          </c:tx>
          <c:spPr>
            <a:ln w="25400" cap="rnd">
              <a:noFill/>
              <a:round/>
            </a:ln>
            <a:effectLst/>
          </c:spPr>
          <c:marker>
            <c:symbol val="circle"/>
            <c:size val="5"/>
            <c:spPr>
              <a:solidFill>
                <a:schemeClr val="accent3"/>
              </a:solidFill>
              <a:ln w="9525">
                <a:solidFill>
                  <a:schemeClr val="accent3"/>
                </a:solidFill>
              </a:ln>
              <a:effectLst/>
            </c:spPr>
          </c:marker>
          <c:xVal>
            <c:numRef>
              <c:f>Tabelle1!$E$3:$E$8</c:f>
              <c:numCache>
                <c:formatCode>General</c:formatCode>
                <c:ptCount val="6"/>
                <c:pt idx="0">
                  <c:v>0</c:v>
                </c:pt>
                <c:pt idx="1">
                  <c:v>0.98099999999999998</c:v>
                </c:pt>
                <c:pt idx="2">
                  <c:v>1.962</c:v>
                </c:pt>
                <c:pt idx="3">
                  <c:v>2.9430000000000001</c:v>
                </c:pt>
                <c:pt idx="4">
                  <c:v>3.9239999999999999</c:v>
                </c:pt>
                <c:pt idx="5">
                  <c:v>4.9050000000000002</c:v>
                </c:pt>
              </c:numCache>
            </c:numRef>
          </c:xVal>
          <c:yVal>
            <c:numRef>
              <c:f>Tabelle1!$F$3:$F$8</c:f>
              <c:numCache>
                <c:formatCode>General</c:formatCode>
                <c:ptCount val="6"/>
                <c:pt idx="0">
                  <c:v>0</c:v>
                </c:pt>
                <c:pt idx="1">
                  <c:v>3.4</c:v>
                </c:pt>
                <c:pt idx="2">
                  <c:v>5.2</c:v>
                </c:pt>
                <c:pt idx="3">
                  <c:v>6.7</c:v>
                </c:pt>
                <c:pt idx="4">
                  <c:v>9</c:v>
                </c:pt>
                <c:pt idx="5">
                  <c:v>11.1</c:v>
                </c:pt>
              </c:numCache>
            </c:numRef>
          </c:yVal>
          <c:smooth val="0"/>
          <c:extLst>
            <c:ext xmlns:c16="http://schemas.microsoft.com/office/drawing/2014/chart" uri="{C3380CC4-5D6E-409C-BE32-E72D297353CC}">
              <c16:uniqueId val="{00000002-06AD-D64D-8A7B-5FA52DC66E26}"/>
            </c:ext>
          </c:extLst>
        </c:ser>
        <c:dLbls>
          <c:showLegendKey val="0"/>
          <c:showVal val="0"/>
          <c:showCatName val="0"/>
          <c:showSerName val="0"/>
          <c:showPercent val="0"/>
          <c:showBubbleSize val="0"/>
        </c:dLbls>
        <c:axId val="1162191408"/>
        <c:axId val="1162326960"/>
      </c:scatterChart>
      <c:valAx>
        <c:axId val="11621914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62326960"/>
        <c:crosses val="autoZero"/>
        <c:crossBetween val="midCat"/>
      </c:valAx>
      <c:valAx>
        <c:axId val="1162326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62191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Orange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Orange1</c:v>
          </c:tx>
          <c:spPr>
            <a:ln w="25400" cap="rnd">
              <a:noFill/>
              <a:round/>
            </a:ln>
            <a:effectLst/>
          </c:spPr>
          <c:marker>
            <c:symbol val="circle"/>
            <c:size val="5"/>
            <c:spPr>
              <a:solidFill>
                <a:schemeClr val="accent1"/>
              </a:solidFill>
              <a:ln w="9525">
                <a:solidFill>
                  <a:schemeClr val="accent1"/>
                </a:solidFill>
              </a:ln>
              <a:effectLst/>
            </c:spPr>
          </c:marker>
          <c:xVal>
            <c:numRef>
              <c:f>Tabelle1!$B$12:$B$17</c:f>
              <c:numCache>
                <c:formatCode>General</c:formatCode>
                <c:ptCount val="6"/>
                <c:pt idx="0">
                  <c:v>0</c:v>
                </c:pt>
                <c:pt idx="1">
                  <c:v>0.98099999999999998</c:v>
                </c:pt>
                <c:pt idx="2">
                  <c:v>1.962</c:v>
                </c:pt>
                <c:pt idx="3">
                  <c:v>2.9430000000000001</c:v>
                </c:pt>
                <c:pt idx="4">
                  <c:v>3.9239999999999999</c:v>
                </c:pt>
                <c:pt idx="5">
                  <c:v>4.9050000000000002</c:v>
                </c:pt>
              </c:numCache>
            </c:numRef>
          </c:xVal>
          <c:yVal>
            <c:numRef>
              <c:f>Tabelle1!$C$12:$C$17</c:f>
              <c:numCache>
                <c:formatCode>General</c:formatCode>
                <c:ptCount val="6"/>
                <c:pt idx="0">
                  <c:v>0</c:v>
                </c:pt>
                <c:pt idx="1">
                  <c:v>2.9</c:v>
                </c:pt>
                <c:pt idx="2">
                  <c:v>3.8</c:v>
                </c:pt>
                <c:pt idx="3">
                  <c:v>5.3</c:v>
                </c:pt>
                <c:pt idx="4">
                  <c:v>6.6</c:v>
                </c:pt>
                <c:pt idx="5">
                  <c:v>8.6</c:v>
                </c:pt>
              </c:numCache>
            </c:numRef>
          </c:yVal>
          <c:smooth val="0"/>
          <c:extLst>
            <c:ext xmlns:c16="http://schemas.microsoft.com/office/drawing/2014/chart" uri="{C3380CC4-5D6E-409C-BE32-E72D297353CC}">
              <c16:uniqueId val="{00000000-297C-444E-BC5B-55DC0C53A80D}"/>
            </c:ext>
          </c:extLst>
        </c:ser>
        <c:ser>
          <c:idx val="1"/>
          <c:order val="1"/>
          <c:tx>
            <c:v>Orange2</c:v>
          </c:tx>
          <c:spPr>
            <a:ln w="25400" cap="rnd">
              <a:noFill/>
              <a:round/>
            </a:ln>
            <a:effectLst/>
          </c:spPr>
          <c:marker>
            <c:symbol val="circle"/>
            <c:size val="5"/>
            <c:spPr>
              <a:solidFill>
                <a:schemeClr val="accent2"/>
              </a:solidFill>
              <a:ln w="9525">
                <a:solidFill>
                  <a:schemeClr val="accent2"/>
                </a:solidFill>
              </a:ln>
              <a:effectLst/>
            </c:spPr>
          </c:marker>
          <c:xVal>
            <c:numRef>
              <c:f>Tabelle1!$D$12:$D$17</c:f>
              <c:numCache>
                <c:formatCode>General</c:formatCode>
                <c:ptCount val="6"/>
                <c:pt idx="0">
                  <c:v>0</c:v>
                </c:pt>
                <c:pt idx="1">
                  <c:v>0.98099999999999998</c:v>
                </c:pt>
                <c:pt idx="2">
                  <c:v>1.962</c:v>
                </c:pt>
                <c:pt idx="3">
                  <c:v>2.9430000000000001</c:v>
                </c:pt>
                <c:pt idx="4">
                  <c:v>3.9239999999999999</c:v>
                </c:pt>
                <c:pt idx="5">
                  <c:v>4.9050000000000002</c:v>
                </c:pt>
              </c:numCache>
            </c:numRef>
          </c:xVal>
          <c:yVal>
            <c:numRef>
              <c:f>Tabelle1!$E$12:$E$17</c:f>
              <c:numCache>
                <c:formatCode>General</c:formatCode>
                <c:ptCount val="6"/>
                <c:pt idx="0">
                  <c:v>0</c:v>
                </c:pt>
                <c:pt idx="1">
                  <c:v>2.9</c:v>
                </c:pt>
                <c:pt idx="2">
                  <c:v>4.2</c:v>
                </c:pt>
                <c:pt idx="3">
                  <c:v>5.7</c:v>
                </c:pt>
                <c:pt idx="4">
                  <c:v>7.2</c:v>
                </c:pt>
                <c:pt idx="5">
                  <c:v>8.3000000000000007</c:v>
                </c:pt>
              </c:numCache>
            </c:numRef>
          </c:yVal>
          <c:smooth val="0"/>
          <c:extLst>
            <c:ext xmlns:c16="http://schemas.microsoft.com/office/drawing/2014/chart" uri="{C3380CC4-5D6E-409C-BE32-E72D297353CC}">
              <c16:uniqueId val="{00000001-297C-444E-BC5B-55DC0C53A80D}"/>
            </c:ext>
          </c:extLst>
        </c:ser>
        <c:ser>
          <c:idx val="2"/>
          <c:order val="2"/>
          <c:tx>
            <c:v>Orange3</c:v>
          </c:tx>
          <c:spPr>
            <a:ln w="25400" cap="rnd">
              <a:noFill/>
              <a:round/>
            </a:ln>
            <a:effectLst/>
          </c:spPr>
          <c:marker>
            <c:symbol val="circle"/>
            <c:size val="5"/>
            <c:spPr>
              <a:solidFill>
                <a:schemeClr val="accent3"/>
              </a:solidFill>
              <a:ln w="9525">
                <a:solidFill>
                  <a:schemeClr val="accent3"/>
                </a:solidFill>
              </a:ln>
              <a:effectLst/>
            </c:spPr>
          </c:marker>
          <c:xVal>
            <c:numRef>
              <c:f>Tabelle1!$F$12:$F$17</c:f>
              <c:numCache>
                <c:formatCode>General</c:formatCode>
                <c:ptCount val="6"/>
                <c:pt idx="0">
                  <c:v>0</c:v>
                </c:pt>
                <c:pt idx="1">
                  <c:v>0.98099999999999998</c:v>
                </c:pt>
                <c:pt idx="2">
                  <c:v>1.962</c:v>
                </c:pt>
                <c:pt idx="3">
                  <c:v>2.9430000000000001</c:v>
                </c:pt>
                <c:pt idx="4">
                  <c:v>3.9239999999999999</c:v>
                </c:pt>
                <c:pt idx="5">
                  <c:v>4.9050000000000002</c:v>
                </c:pt>
              </c:numCache>
            </c:numRef>
          </c:xVal>
          <c:yVal>
            <c:numRef>
              <c:f>Tabelle1!$G$12:$G$17</c:f>
              <c:numCache>
                <c:formatCode>General</c:formatCode>
                <c:ptCount val="6"/>
                <c:pt idx="0">
                  <c:v>0</c:v>
                </c:pt>
                <c:pt idx="1">
                  <c:v>3.1</c:v>
                </c:pt>
                <c:pt idx="2">
                  <c:v>4.5</c:v>
                </c:pt>
                <c:pt idx="3">
                  <c:v>5.4</c:v>
                </c:pt>
                <c:pt idx="4">
                  <c:v>7.1</c:v>
                </c:pt>
                <c:pt idx="5">
                  <c:v>8.6</c:v>
                </c:pt>
              </c:numCache>
            </c:numRef>
          </c:yVal>
          <c:smooth val="0"/>
          <c:extLst>
            <c:ext xmlns:c16="http://schemas.microsoft.com/office/drawing/2014/chart" uri="{C3380CC4-5D6E-409C-BE32-E72D297353CC}">
              <c16:uniqueId val="{00000002-297C-444E-BC5B-55DC0C53A80D}"/>
            </c:ext>
          </c:extLst>
        </c:ser>
        <c:dLbls>
          <c:showLegendKey val="0"/>
          <c:showVal val="0"/>
          <c:showCatName val="0"/>
          <c:showSerName val="0"/>
          <c:showPercent val="0"/>
          <c:showBubbleSize val="0"/>
        </c:dLbls>
        <c:axId val="1173920640"/>
        <c:axId val="1173509824"/>
      </c:scatterChart>
      <c:valAx>
        <c:axId val="1173920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73509824"/>
        <c:crosses val="autoZero"/>
        <c:crossBetween val="midCat"/>
      </c:valAx>
      <c:valAx>
        <c:axId val="117350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73920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Normal</c:v>
          </c:tx>
          <c:spPr>
            <a:ln w="25400" cap="rnd">
              <a:noFill/>
              <a:round/>
            </a:ln>
            <a:effectLst/>
          </c:spPr>
          <c:marker>
            <c:symbol val="circle"/>
            <c:size val="5"/>
            <c:spPr>
              <a:solidFill>
                <a:schemeClr val="accent1"/>
              </a:solidFill>
              <a:ln w="9525">
                <a:solidFill>
                  <a:schemeClr val="accent1"/>
                </a:solidFill>
              </a:ln>
              <a:effectLst/>
            </c:spPr>
          </c:marker>
          <c:xVal>
            <c:numRef>
              <c:f>Tabelle1!$B$48:$B$67</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Tabelle1!$C$48:$C$67</c:f>
              <c:numCache>
                <c:formatCode>General</c:formatCode>
                <c:ptCount val="20"/>
                <c:pt idx="0">
                  <c:v>557.6</c:v>
                </c:pt>
                <c:pt idx="1">
                  <c:v>353</c:v>
                </c:pt>
                <c:pt idx="2">
                  <c:v>496</c:v>
                </c:pt>
                <c:pt idx="3">
                  <c:v>504</c:v>
                </c:pt>
                <c:pt idx="4">
                  <c:v>602</c:v>
                </c:pt>
                <c:pt idx="5">
                  <c:v>586</c:v>
                </c:pt>
                <c:pt idx="6">
                  <c:v>618</c:v>
                </c:pt>
                <c:pt idx="7">
                  <c:v>582.1</c:v>
                </c:pt>
                <c:pt idx="8">
                  <c:v>555</c:v>
                </c:pt>
                <c:pt idx="9">
                  <c:v>579.29999999999995</c:v>
                </c:pt>
                <c:pt idx="10">
                  <c:v>629</c:v>
                </c:pt>
                <c:pt idx="11">
                  <c:v>631.1</c:v>
                </c:pt>
                <c:pt idx="12">
                  <c:v>543.1</c:v>
                </c:pt>
                <c:pt idx="13">
                  <c:v>634</c:v>
                </c:pt>
                <c:pt idx="14">
                  <c:v>629.4</c:v>
                </c:pt>
                <c:pt idx="15">
                  <c:v>631.1</c:v>
                </c:pt>
                <c:pt idx="16">
                  <c:v>673.4</c:v>
                </c:pt>
                <c:pt idx="17">
                  <c:v>672.4</c:v>
                </c:pt>
                <c:pt idx="18">
                  <c:v>645.79999999999995</c:v>
                </c:pt>
                <c:pt idx="19">
                  <c:v>665.1</c:v>
                </c:pt>
              </c:numCache>
            </c:numRef>
          </c:yVal>
          <c:smooth val="0"/>
          <c:extLst>
            <c:ext xmlns:c16="http://schemas.microsoft.com/office/drawing/2014/chart" uri="{C3380CC4-5D6E-409C-BE32-E72D297353CC}">
              <c16:uniqueId val="{00000000-53A4-1A4B-8F7F-2A58222FC43E}"/>
            </c:ext>
          </c:extLst>
        </c:ser>
        <c:ser>
          <c:idx val="1"/>
          <c:order val="1"/>
          <c:tx>
            <c:v>5%</c:v>
          </c:tx>
          <c:spPr>
            <a:ln w="25400" cap="rnd">
              <a:noFill/>
              <a:round/>
            </a:ln>
            <a:effectLst/>
          </c:spPr>
          <c:marker>
            <c:symbol val="circle"/>
            <c:size val="5"/>
            <c:spPr>
              <a:solidFill>
                <a:schemeClr val="accent2"/>
              </a:solidFill>
              <a:ln w="9525">
                <a:solidFill>
                  <a:schemeClr val="accent2"/>
                </a:solidFill>
              </a:ln>
              <a:effectLst/>
            </c:spPr>
          </c:marker>
          <c:xVal>
            <c:numRef>
              <c:f>Tabelle1!$I$48:$I$67</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Tabelle1!$J$48:$J$67</c:f>
              <c:numCache>
                <c:formatCode>General</c:formatCode>
                <c:ptCount val="20"/>
                <c:pt idx="0">
                  <c:v>575</c:v>
                </c:pt>
                <c:pt idx="1">
                  <c:v>604</c:v>
                </c:pt>
                <c:pt idx="2">
                  <c:v>606.70000000000005</c:v>
                </c:pt>
                <c:pt idx="3">
                  <c:v>609</c:v>
                </c:pt>
                <c:pt idx="4">
                  <c:v>610.6</c:v>
                </c:pt>
                <c:pt idx="5">
                  <c:v>623</c:v>
                </c:pt>
                <c:pt idx="6">
                  <c:v>620</c:v>
                </c:pt>
                <c:pt idx="7">
                  <c:v>632</c:v>
                </c:pt>
                <c:pt idx="8">
                  <c:v>635</c:v>
                </c:pt>
                <c:pt idx="9">
                  <c:v>635</c:v>
                </c:pt>
                <c:pt idx="10">
                  <c:v>637</c:v>
                </c:pt>
                <c:pt idx="11">
                  <c:v>637</c:v>
                </c:pt>
                <c:pt idx="12">
                  <c:v>637.5</c:v>
                </c:pt>
                <c:pt idx="13">
                  <c:v>648.5</c:v>
                </c:pt>
                <c:pt idx="14">
                  <c:v>647</c:v>
                </c:pt>
                <c:pt idx="15">
                  <c:v>660</c:v>
                </c:pt>
                <c:pt idx="16">
                  <c:v>672</c:v>
                </c:pt>
                <c:pt idx="17">
                  <c:v>695</c:v>
                </c:pt>
                <c:pt idx="18">
                  <c:v>701</c:v>
                </c:pt>
                <c:pt idx="19">
                  <c:v>725</c:v>
                </c:pt>
              </c:numCache>
            </c:numRef>
          </c:yVal>
          <c:smooth val="0"/>
          <c:extLst>
            <c:ext xmlns:c16="http://schemas.microsoft.com/office/drawing/2014/chart" uri="{C3380CC4-5D6E-409C-BE32-E72D297353CC}">
              <c16:uniqueId val="{00000001-53A4-1A4B-8F7F-2A58222FC43E}"/>
            </c:ext>
          </c:extLst>
        </c:ser>
        <c:ser>
          <c:idx val="2"/>
          <c:order val="2"/>
          <c:tx>
            <c:v>10%</c:v>
          </c:tx>
          <c:spPr>
            <a:ln w="25400" cap="rnd">
              <a:noFill/>
              <a:round/>
            </a:ln>
            <a:effectLst/>
          </c:spPr>
          <c:marker>
            <c:symbol val="circle"/>
            <c:size val="5"/>
            <c:spPr>
              <a:solidFill>
                <a:schemeClr val="accent3"/>
              </a:solidFill>
              <a:ln w="9525">
                <a:solidFill>
                  <a:schemeClr val="accent3"/>
                </a:solidFill>
              </a:ln>
              <a:effectLst/>
            </c:spPr>
          </c:marker>
          <c:xVal>
            <c:numRef>
              <c:f>Tabelle1!$E$48:$E$67</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Tabelle1!$F$48:$F$67</c:f>
              <c:numCache>
                <c:formatCode>General</c:formatCode>
                <c:ptCount val="20"/>
                <c:pt idx="0">
                  <c:v>561.66999999999996</c:v>
                </c:pt>
                <c:pt idx="1">
                  <c:v>566.21</c:v>
                </c:pt>
                <c:pt idx="2">
                  <c:v>577.96</c:v>
                </c:pt>
                <c:pt idx="3">
                  <c:v>587.83000000000004</c:v>
                </c:pt>
                <c:pt idx="4">
                  <c:v>596.52</c:v>
                </c:pt>
                <c:pt idx="5">
                  <c:v>602.79999999999995</c:v>
                </c:pt>
                <c:pt idx="6">
                  <c:v>609.17999999999995</c:v>
                </c:pt>
                <c:pt idx="7">
                  <c:v>617.71</c:v>
                </c:pt>
                <c:pt idx="8">
                  <c:v>622.28</c:v>
                </c:pt>
                <c:pt idx="9">
                  <c:v>618.92999999999995</c:v>
                </c:pt>
                <c:pt idx="10">
                  <c:v>621.92999999999995</c:v>
                </c:pt>
                <c:pt idx="11">
                  <c:v>630.08000000000004</c:v>
                </c:pt>
                <c:pt idx="12">
                  <c:v>646.70000000000005</c:v>
                </c:pt>
                <c:pt idx="13">
                  <c:v>656.6</c:v>
                </c:pt>
                <c:pt idx="14">
                  <c:v>671.62</c:v>
                </c:pt>
                <c:pt idx="15">
                  <c:v>676.89</c:v>
                </c:pt>
                <c:pt idx="16">
                  <c:v>680.12</c:v>
                </c:pt>
                <c:pt idx="17">
                  <c:v>683</c:v>
                </c:pt>
                <c:pt idx="18">
                  <c:v>697.16</c:v>
                </c:pt>
                <c:pt idx="19">
                  <c:v>727.21</c:v>
                </c:pt>
              </c:numCache>
            </c:numRef>
          </c:yVal>
          <c:smooth val="0"/>
          <c:extLst>
            <c:ext xmlns:c16="http://schemas.microsoft.com/office/drawing/2014/chart" uri="{C3380CC4-5D6E-409C-BE32-E72D297353CC}">
              <c16:uniqueId val="{00000002-53A4-1A4B-8F7F-2A58222FC43E}"/>
            </c:ext>
          </c:extLst>
        </c:ser>
        <c:dLbls>
          <c:showLegendKey val="0"/>
          <c:showVal val="0"/>
          <c:showCatName val="0"/>
          <c:showSerName val="0"/>
          <c:showPercent val="0"/>
          <c:showBubbleSize val="0"/>
        </c:dLbls>
        <c:axId val="1232584640"/>
        <c:axId val="1232566736"/>
      </c:scatterChart>
      <c:valAx>
        <c:axId val="123258464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32566736"/>
        <c:crosses val="autoZero"/>
        <c:crossBetween val="midCat"/>
      </c:valAx>
      <c:valAx>
        <c:axId val="1232566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3258464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Ref>
              <c:f>Tabelle1!$T$70:$T$72</c:f>
              <c:numCache>
                <c:formatCode>General</c:formatCode>
                <c:ptCount val="3"/>
                <c:pt idx="0">
                  <c:v>0</c:v>
                </c:pt>
                <c:pt idx="1">
                  <c:v>5</c:v>
                </c:pt>
                <c:pt idx="2">
                  <c:v>10</c:v>
                </c:pt>
              </c:numCache>
            </c:numRef>
          </c:xVal>
          <c:yVal>
            <c:numRef>
              <c:f>Tabelle1!$U$70:$U$72</c:f>
              <c:numCache>
                <c:formatCode>General</c:formatCode>
                <c:ptCount val="3"/>
                <c:pt idx="0">
                  <c:v>613.79999999999995</c:v>
                </c:pt>
                <c:pt idx="1">
                  <c:v>640.5</c:v>
                </c:pt>
                <c:pt idx="2">
                  <c:v>644</c:v>
                </c:pt>
              </c:numCache>
            </c:numRef>
          </c:yVal>
          <c:smooth val="0"/>
          <c:extLst>
            <c:ext xmlns:c16="http://schemas.microsoft.com/office/drawing/2014/chart" uri="{C3380CC4-5D6E-409C-BE32-E72D297353CC}">
              <c16:uniqueId val="{00000000-5C94-264B-BBAE-852C87B4DA17}"/>
            </c:ext>
          </c:extLst>
        </c:ser>
        <c:dLbls>
          <c:showLegendKey val="0"/>
          <c:showVal val="0"/>
          <c:showCatName val="0"/>
          <c:showSerName val="0"/>
          <c:showPercent val="0"/>
          <c:showBubbleSize val="0"/>
        </c:dLbls>
        <c:axId val="1232154112"/>
        <c:axId val="1232605040"/>
      </c:scatterChart>
      <c:valAx>
        <c:axId val="123215411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32605040"/>
        <c:crosses val="autoZero"/>
        <c:crossBetween val="midCat"/>
      </c:valAx>
      <c:valAx>
        <c:axId val="1232605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321541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Normal</c:v>
          </c:tx>
          <c:spPr>
            <a:ln w="19050" cap="rnd">
              <a:noFill/>
              <a:round/>
            </a:ln>
            <a:effectLst/>
          </c:spPr>
          <c:marker>
            <c:symbol val="circle"/>
            <c:size val="5"/>
            <c:spPr>
              <a:solidFill>
                <a:schemeClr val="accent1"/>
              </a:solidFill>
              <a:ln w="9525">
                <a:solidFill>
                  <a:schemeClr val="accent1"/>
                </a:solidFill>
              </a:ln>
              <a:effectLst/>
            </c:spPr>
          </c:marker>
          <c:xVal>
            <c:numRef>
              <c:f>Tabelle1!$M$48:$M$67</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Tabelle1!$N$48:$N$67</c:f>
              <c:numCache>
                <c:formatCode>General</c:formatCode>
                <c:ptCount val="20"/>
                <c:pt idx="0">
                  <c:v>546.79999999999995</c:v>
                </c:pt>
                <c:pt idx="1">
                  <c:v>544</c:v>
                </c:pt>
                <c:pt idx="2">
                  <c:v>527.5</c:v>
                </c:pt>
                <c:pt idx="3">
                  <c:v>523.20000000000005</c:v>
                </c:pt>
                <c:pt idx="4">
                  <c:v>561.29999999999995</c:v>
                </c:pt>
                <c:pt idx="5">
                  <c:v>562.20000000000005</c:v>
                </c:pt>
                <c:pt idx="6">
                  <c:v>582.9</c:v>
                </c:pt>
                <c:pt idx="7">
                  <c:v>584.98</c:v>
                </c:pt>
                <c:pt idx="8">
                  <c:v>593.97</c:v>
                </c:pt>
                <c:pt idx="9">
                  <c:v>601.54999999999995</c:v>
                </c:pt>
                <c:pt idx="10">
                  <c:v>602.99</c:v>
                </c:pt>
                <c:pt idx="11">
                  <c:v>611.26</c:v>
                </c:pt>
                <c:pt idx="12">
                  <c:v>624.08000000000004</c:v>
                </c:pt>
                <c:pt idx="13">
                  <c:v>627.69000000000005</c:v>
                </c:pt>
                <c:pt idx="14">
                  <c:v>630.32000000000005</c:v>
                </c:pt>
                <c:pt idx="15">
                  <c:v>632.14</c:v>
                </c:pt>
                <c:pt idx="16">
                  <c:v>646.34</c:v>
                </c:pt>
                <c:pt idx="17">
                  <c:v>655.15</c:v>
                </c:pt>
                <c:pt idx="18">
                  <c:v>592</c:v>
                </c:pt>
                <c:pt idx="19">
                  <c:v>596.1</c:v>
                </c:pt>
              </c:numCache>
            </c:numRef>
          </c:yVal>
          <c:smooth val="0"/>
          <c:extLst>
            <c:ext xmlns:c16="http://schemas.microsoft.com/office/drawing/2014/chart" uri="{C3380CC4-5D6E-409C-BE32-E72D297353CC}">
              <c16:uniqueId val="{00000000-348C-0346-A315-EE21629C6752}"/>
            </c:ext>
          </c:extLst>
        </c:ser>
        <c:ser>
          <c:idx val="1"/>
          <c:order val="1"/>
          <c:tx>
            <c:v>10%</c:v>
          </c:tx>
          <c:spPr>
            <a:ln w="25400" cap="rnd">
              <a:noFill/>
              <a:round/>
            </a:ln>
            <a:effectLst/>
          </c:spPr>
          <c:marker>
            <c:symbol val="circle"/>
            <c:size val="5"/>
            <c:spPr>
              <a:solidFill>
                <a:schemeClr val="accent2"/>
              </a:solidFill>
              <a:ln w="9525">
                <a:solidFill>
                  <a:schemeClr val="accent2"/>
                </a:solidFill>
              </a:ln>
              <a:effectLst/>
            </c:spPr>
          </c:marker>
          <c:xVal>
            <c:numRef>
              <c:f>Tabelle1!$P$48:$P$67</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Tabelle1!$Q$48:$Q$67</c:f>
              <c:numCache>
                <c:formatCode>General</c:formatCode>
                <c:ptCount val="20"/>
                <c:pt idx="0">
                  <c:v>609.6</c:v>
                </c:pt>
                <c:pt idx="1">
                  <c:v>622</c:v>
                </c:pt>
                <c:pt idx="2">
                  <c:v>623</c:v>
                </c:pt>
                <c:pt idx="3">
                  <c:v>627</c:v>
                </c:pt>
                <c:pt idx="4">
                  <c:v>633.6</c:v>
                </c:pt>
                <c:pt idx="5">
                  <c:v>643.6</c:v>
                </c:pt>
                <c:pt idx="6">
                  <c:v>647.70000000000005</c:v>
                </c:pt>
                <c:pt idx="7">
                  <c:v>652</c:v>
                </c:pt>
                <c:pt idx="8">
                  <c:v>656</c:v>
                </c:pt>
                <c:pt idx="9">
                  <c:v>661</c:v>
                </c:pt>
                <c:pt idx="10">
                  <c:v>661.6</c:v>
                </c:pt>
                <c:pt idx="11">
                  <c:v>662.3</c:v>
                </c:pt>
                <c:pt idx="12">
                  <c:v>682</c:v>
                </c:pt>
                <c:pt idx="13">
                  <c:v>701</c:v>
                </c:pt>
                <c:pt idx="14">
                  <c:v>711</c:v>
                </c:pt>
                <c:pt idx="15">
                  <c:v>737.4</c:v>
                </c:pt>
                <c:pt idx="16">
                  <c:v>745</c:v>
                </c:pt>
                <c:pt idx="17">
                  <c:v>745</c:v>
                </c:pt>
                <c:pt idx="18">
                  <c:v>754</c:v>
                </c:pt>
                <c:pt idx="19">
                  <c:v>777.7</c:v>
                </c:pt>
              </c:numCache>
            </c:numRef>
          </c:yVal>
          <c:smooth val="0"/>
          <c:extLst>
            <c:ext xmlns:c16="http://schemas.microsoft.com/office/drawing/2014/chart" uri="{C3380CC4-5D6E-409C-BE32-E72D297353CC}">
              <c16:uniqueId val="{00000001-348C-0346-A315-EE21629C6752}"/>
            </c:ext>
          </c:extLst>
        </c:ser>
        <c:dLbls>
          <c:showLegendKey val="0"/>
          <c:showVal val="0"/>
          <c:showCatName val="0"/>
          <c:showSerName val="0"/>
          <c:showPercent val="0"/>
          <c:showBubbleSize val="0"/>
        </c:dLbls>
        <c:axId val="1231511152"/>
        <c:axId val="1231512800"/>
      </c:scatterChart>
      <c:valAx>
        <c:axId val="1231511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31512800"/>
        <c:crosses val="autoZero"/>
        <c:crossBetween val="midCat"/>
      </c:valAx>
      <c:valAx>
        <c:axId val="1231512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315111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v>Normal</c:v>
          </c:tx>
          <c:spPr>
            <a:ln w="19050" cap="rnd">
              <a:noFill/>
              <a:round/>
            </a:ln>
            <a:effectLst/>
          </c:spPr>
          <c:marker>
            <c:symbol val="circle"/>
            <c:size val="5"/>
            <c:spPr>
              <a:solidFill>
                <a:schemeClr val="accent1"/>
              </a:solidFill>
              <a:ln w="9525">
                <a:solidFill>
                  <a:schemeClr val="accent1"/>
                </a:solidFill>
              </a:ln>
              <a:effectLst/>
            </c:spPr>
          </c:marker>
          <c:xVal>
            <c:numRef>
              <c:f>Tabelle1!$B$75:$B$94</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Tabelle1!$C$75:$C$94</c:f>
              <c:numCache>
                <c:formatCode>General</c:formatCode>
                <c:ptCount val="20"/>
                <c:pt idx="0">
                  <c:v>515</c:v>
                </c:pt>
                <c:pt idx="1">
                  <c:v>525.95000000000005</c:v>
                </c:pt>
                <c:pt idx="2">
                  <c:v>524.11</c:v>
                </c:pt>
                <c:pt idx="3">
                  <c:v>527.37</c:v>
                </c:pt>
                <c:pt idx="4">
                  <c:v>538.45000000000005</c:v>
                </c:pt>
                <c:pt idx="5">
                  <c:v>560.91</c:v>
                </c:pt>
                <c:pt idx="6">
                  <c:v>562.57000000000005</c:v>
                </c:pt>
                <c:pt idx="7">
                  <c:v>575.46</c:v>
                </c:pt>
                <c:pt idx="8">
                  <c:v>575.46</c:v>
                </c:pt>
                <c:pt idx="9">
                  <c:v>602</c:v>
                </c:pt>
                <c:pt idx="10">
                  <c:v>602.51</c:v>
                </c:pt>
                <c:pt idx="11">
                  <c:v>607.01</c:v>
                </c:pt>
                <c:pt idx="12">
                  <c:v>608.26</c:v>
                </c:pt>
                <c:pt idx="13">
                  <c:v>616.23</c:v>
                </c:pt>
                <c:pt idx="14">
                  <c:v>618</c:v>
                </c:pt>
                <c:pt idx="15">
                  <c:v>622.9</c:v>
                </c:pt>
                <c:pt idx="16">
                  <c:v>630.58000000000004</c:v>
                </c:pt>
                <c:pt idx="17">
                  <c:v>631.80999999999995</c:v>
                </c:pt>
                <c:pt idx="18">
                  <c:v>620.20000000000005</c:v>
                </c:pt>
                <c:pt idx="19">
                  <c:v>634.89</c:v>
                </c:pt>
              </c:numCache>
            </c:numRef>
          </c:yVal>
          <c:smooth val="0"/>
          <c:extLst>
            <c:ext xmlns:c16="http://schemas.microsoft.com/office/drawing/2014/chart" uri="{C3380CC4-5D6E-409C-BE32-E72D297353CC}">
              <c16:uniqueId val="{00000000-E90C-574D-A3DE-61DAED79A973}"/>
            </c:ext>
          </c:extLst>
        </c:ser>
        <c:ser>
          <c:idx val="1"/>
          <c:order val="1"/>
          <c:tx>
            <c:v>10%</c:v>
          </c:tx>
          <c:spPr>
            <a:ln w="25400" cap="rnd">
              <a:noFill/>
              <a:round/>
            </a:ln>
            <a:effectLst/>
          </c:spPr>
          <c:marker>
            <c:symbol val="circle"/>
            <c:size val="5"/>
            <c:spPr>
              <a:solidFill>
                <a:schemeClr val="accent2"/>
              </a:solidFill>
              <a:ln w="9525">
                <a:solidFill>
                  <a:schemeClr val="accent2"/>
                </a:solidFill>
              </a:ln>
              <a:effectLst/>
            </c:spPr>
          </c:marker>
          <c:xVal>
            <c:numRef>
              <c:f>Tabelle1!$E$75:$E$94</c:f>
              <c:numCache>
                <c:formatCode>General</c:formatCode>
                <c:ptCount val="2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xVal>
          <c:yVal>
            <c:numRef>
              <c:f>Tabelle1!$F$75:$F$94</c:f>
              <c:numCache>
                <c:formatCode>General</c:formatCode>
                <c:ptCount val="20"/>
                <c:pt idx="0">
                  <c:v>573</c:v>
                </c:pt>
                <c:pt idx="1">
                  <c:v>580</c:v>
                </c:pt>
                <c:pt idx="2">
                  <c:v>581.6</c:v>
                </c:pt>
                <c:pt idx="3">
                  <c:v>585</c:v>
                </c:pt>
                <c:pt idx="4">
                  <c:v>587.4</c:v>
                </c:pt>
                <c:pt idx="5">
                  <c:v>590</c:v>
                </c:pt>
                <c:pt idx="6">
                  <c:v>595.5</c:v>
                </c:pt>
                <c:pt idx="7">
                  <c:v>601.70000000000005</c:v>
                </c:pt>
                <c:pt idx="8">
                  <c:v>601.5</c:v>
                </c:pt>
                <c:pt idx="9">
                  <c:v>610</c:v>
                </c:pt>
                <c:pt idx="10">
                  <c:v>613</c:v>
                </c:pt>
                <c:pt idx="11">
                  <c:v>632</c:v>
                </c:pt>
                <c:pt idx="12">
                  <c:v>637.6</c:v>
                </c:pt>
                <c:pt idx="13">
                  <c:v>655.6</c:v>
                </c:pt>
                <c:pt idx="14">
                  <c:v>732</c:v>
                </c:pt>
                <c:pt idx="15">
                  <c:v>590</c:v>
                </c:pt>
                <c:pt idx="16">
                  <c:v>600</c:v>
                </c:pt>
                <c:pt idx="17">
                  <c:v>599</c:v>
                </c:pt>
                <c:pt idx="18">
                  <c:v>605</c:v>
                </c:pt>
                <c:pt idx="19">
                  <c:v>700</c:v>
                </c:pt>
              </c:numCache>
            </c:numRef>
          </c:yVal>
          <c:smooth val="0"/>
          <c:extLst>
            <c:ext xmlns:c16="http://schemas.microsoft.com/office/drawing/2014/chart" uri="{C3380CC4-5D6E-409C-BE32-E72D297353CC}">
              <c16:uniqueId val="{00000001-E90C-574D-A3DE-61DAED79A973}"/>
            </c:ext>
          </c:extLst>
        </c:ser>
        <c:dLbls>
          <c:showLegendKey val="0"/>
          <c:showVal val="0"/>
          <c:showCatName val="0"/>
          <c:showSerName val="0"/>
          <c:showPercent val="0"/>
          <c:showBubbleSize val="0"/>
        </c:dLbls>
        <c:axId val="1170735536"/>
        <c:axId val="1247025024"/>
      </c:scatterChart>
      <c:valAx>
        <c:axId val="11707355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47025024"/>
        <c:crosses val="autoZero"/>
        <c:crossBetween val="midCat"/>
      </c:valAx>
      <c:valAx>
        <c:axId val="1247025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17073553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0%</c:v>
          </c:tx>
          <c:spPr>
            <a:ln w="19050" cap="rnd">
              <a:noFill/>
              <a:round/>
            </a:ln>
            <a:effectLst/>
          </c:spPr>
          <c:marker>
            <c:symbol val="circle"/>
            <c:size val="5"/>
            <c:spPr>
              <a:solidFill>
                <a:schemeClr val="accent1"/>
              </a:solidFill>
              <a:ln w="9525">
                <a:solidFill>
                  <a:schemeClr val="accent1"/>
                </a:solidFill>
              </a:ln>
              <a:effectLst/>
            </c:spPr>
          </c:marker>
          <c:xVal>
            <c:numRef>
              <c:f>Tabelle1!$W$58:$W$60</c:f>
              <c:numCache>
                <c:formatCode>General</c:formatCode>
                <c:ptCount val="3"/>
                <c:pt idx="0">
                  <c:v>0</c:v>
                </c:pt>
                <c:pt idx="1">
                  <c:v>0</c:v>
                </c:pt>
                <c:pt idx="2">
                  <c:v>0</c:v>
                </c:pt>
              </c:numCache>
            </c:numRef>
          </c:xVal>
          <c:yVal>
            <c:numRef>
              <c:f>Tabelle1!$X$58:$X$60</c:f>
              <c:numCache>
                <c:formatCode>General</c:formatCode>
                <c:ptCount val="3"/>
                <c:pt idx="0">
                  <c:v>613.79999999999995</c:v>
                </c:pt>
                <c:pt idx="1">
                  <c:v>606.55999999999995</c:v>
                </c:pt>
                <c:pt idx="2">
                  <c:v>604.59</c:v>
                </c:pt>
              </c:numCache>
            </c:numRef>
          </c:yVal>
          <c:smooth val="0"/>
          <c:extLst>
            <c:ext xmlns:c16="http://schemas.microsoft.com/office/drawing/2014/chart" uri="{C3380CC4-5D6E-409C-BE32-E72D297353CC}">
              <c16:uniqueId val="{00000000-7C90-594F-83CD-6D5418684EF8}"/>
            </c:ext>
          </c:extLst>
        </c:ser>
        <c:ser>
          <c:idx val="1"/>
          <c:order val="1"/>
          <c:tx>
            <c:v>5%</c:v>
          </c:tx>
          <c:spPr>
            <a:ln w="25400" cap="rnd">
              <a:noFill/>
              <a:round/>
            </a:ln>
            <a:effectLst/>
          </c:spPr>
          <c:marker>
            <c:symbol val="circle"/>
            <c:size val="5"/>
            <c:spPr>
              <a:solidFill>
                <a:schemeClr val="accent2"/>
              </a:solidFill>
              <a:ln w="9525">
                <a:solidFill>
                  <a:schemeClr val="accent2"/>
                </a:solidFill>
              </a:ln>
              <a:effectLst/>
            </c:spPr>
          </c:marker>
          <c:xVal>
            <c:numRef>
              <c:f>Tabelle1!$Y$58</c:f>
              <c:numCache>
                <c:formatCode>General</c:formatCode>
                <c:ptCount val="1"/>
                <c:pt idx="0">
                  <c:v>5</c:v>
                </c:pt>
              </c:numCache>
            </c:numRef>
          </c:xVal>
          <c:yVal>
            <c:numRef>
              <c:f>Tabelle1!$Z$58</c:f>
              <c:numCache>
                <c:formatCode>General</c:formatCode>
                <c:ptCount val="1"/>
                <c:pt idx="0">
                  <c:v>640.5</c:v>
                </c:pt>
              </c:numCache>
            </c:numRef>
          </c:yVal>
          <c:smooth val="0"/>
          <c:extLst>
            <c:ext xmlns:c16="http://schemas.microsoft.com/office/drawing/2014/chart" uri="{C3380CC4-5D6E-409C-BE32-E72D297353CC}">
              <c16:uniqueId val="{00000001-7C90-594F-83CD-6D5418684EF8}"/>
            </c:ext>
          </c:extLst>
        </c:ser>
        <c:ser>
          <c:idx val="2"/>
          <c:order val="2"/>
          <c:tx>
            <c:v>10%</c:v>
          </c:tx>
          <c:spPr>
            <a:ln w="25400" cap="rnd">
              <a:noFill/>
              <a:round/>
            </a:ln>
            <a:effectLst/>
          </c:spPr>
          <c:marker>
            <c:symbol val="circle"/>
            <c:size val="5"/>
            <c:spPr>
              <a:solidFill>
                <a:schemeClr val="accent3"/>
              </a:solidFill>
              <a:ln w="9525">
                <a:solidFill>
                  <a:schemeClr val="accent3"/>
                </a:solidFill>
              </a:ln>
              <a:effectLst/>
            </c:spPr>
          </c:marker>
          <c:xVal>
            <c:numRef>
              <c:f>Tabelle1!$AA$58:$AA$60</c:f>
              <c:numCache>
                <c:formatCode>General</c:formatCode>
                <c:ptCount val="3"/>
                <c:pt idx="0">
                  <c:v>10</c:v>
                </c:pt>
                <c:pt idx="1">
                  <c:v>10</c:v>
                </c:pt>
                <c:pt idx="2">
                  <c:v>10</c:v>
                </c:pt>
              </c:numCache>
            </c:numRef>
          </c:xVal>
          <c:yVal>
            <c:numRef>
              <c:f>Tabelle1!$AB$58:$AB$60</c:f>
              <c:numCache>
                <c:formatCode>General</c:formatCode>
                <c:ptCount val="3"/>
                <c:pt idx="0">
                  <c:v>644</c:v>
                </c:pt>
                <c:pt idx="1">
                  <c:v>677.6</c:v>
                </c:pt>
                <c:pt idx="2">
                  <c:v>624.20000000000005</c:v>
                </c:pt>
              </c:numCache>
            </c:numRef>
          </c:yVal>
          <c:smooth val="0"/>
          <c:extLst>
            <c:ext xmlns:c16="http://schemas.microsoft.com/office/drawing/2014/chart" uri="{C3380CC4-5D6E-409C-BE32-E72D297353CC}">
              <c16:uniqueId val="{00000002-7C90-594F-83CD-6D5418684EF8}"/>
            </c:ext>
          </c:extLst>
        </c:ser>
        <c:dLbls>
          <c:showLegendKey val="0"/>
          <c:showVal val="0"/>
          <c:showCatName val="0"/>
          <c:showSerName val="0"/>
          <c:showPercent val="0"/>
          <c:showBubbleSize val="0"/>
        </c:dLbls>
        <c:axId val="1230203952"/>
        <c:axId val="1230958416"/>
      </c:scatterChart>
      <c:valAx>
        <c:axId val="123020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30958416"/>
        <c:crosses val="autoZero"/>
        <c:crossBetween val="midCat"/>
      </c:valAx>
      <c:valAx>
        <c:axId val="1230958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3020395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Tabelle1!$M$74</c:f>
              <c:strCache>
                <c:ptCount val="1"/>
                <c:pt idx="0">
                  <c:v>Distanz</c:v>
                </c:pt>
              </c:strCache>
            </c:strRef>
          </c:tx>
          <c:spPr>
            <a:ln w="19050" cap="rnd">
              <a:noFill/>
              <a:round/>
            </a:ln>
            <a:effectLst/>
          </c:spPr>
          <c:marker>
            <c:symbol val="circle"/>
            <c:size val="5"/>
            <c:spPr>
              <a:solidFill>
                <a:schemeClr val="accent1"/>
              </a:solidFill>
              <a:ln w="9525">
                <a:solidFill>
                  <a:schemeClr val="accent1"/>
                </a:solidFill>
              </a:ln>
              <a:effectLst/>
            </c:spPr>
          </c:marker>
          <c:xVal>
            <c:numRef>
              <c:f>Tabelle1!$L$75:$L$77</c:f>
              <c:numCache>
                <c:formatCode>General</c:formatCode>
                <c:ptCount val="3"/>
                <c:pt idx="0">
                  <c:v>17.75</c:v>
                </c:pt>
                <c:pt idx="1">
                  <c:v>16</c:v>
                </c:pt>
                <c:pt idx="2">
                  <c:v>14.34</c:v>
                </c:pt>
              </c:numCache>
            </c:numRef>
          </c:xVal>
          <c:yVal>
            <c:numRef>
              <c:f>Tabelle1!$M$75:$M$77</c:f>
              <c:numCache>
                <c:formatCode>General</c:formatCode>
                <c:ptCount val="3"/>
                <c:pt idx="0">
                  <c:v>613.79999999999995</c:v>
                </c:pt>
                <c:pt idx="1">
                  <c:v>640</c:v>
                </c:pt>
                <c:pt idx="2">
                  <c:v>644</c:v>
                </c:pt>
              </c:numCache>
            </c:numRef>
          </c:yVal>
          <c:smooth val="0"/>
          <c:extLst>
            <c:ext xmlns:c16="http://schemas.microsoft.com/office/drawing/2014/chart" uri="{C3380CC4-5D6E-409C-BE32-E72D297353CC}">
              <c16:uniqueId val="{00000000-31F2-E04F-A901-527F2756A74D}"/>
            </c:ext>
          </c:extLst>
        </c:ser>
        <c:ser>
          <c:idx val="1"/>
          <c:order val="1"/>
          <c:spPr>
            <a:ln w="25400" cap="rnd">
              <a:noFill/>
              <a:round/>
            </a:ln>
            <a:effectLst/>
          </c:spPr>
          <c:marker>
            <c:symbol val="circle"/>
            <c:size val="5"/>
            <c:spPr>
              <a:solidFill>
                <a:schemeClr val="accent2"/>
              </a:solidFill>
              <a:ln w="9525">
                <a:solidFill>
                  <a:schemeClr val="accent2"/>
                </a:solidFill>
              </a:ln>
              <a:effectLst/>
            </c:spPr>
          </c:marker>
          <c:xVal>
            <c:strRef>
              <c:f>Tabelle1!$O$74:$O$77</c:f>
              <c:strCache>
                <c:ptCount val="4"/>
                <c:pt idx="0">
                  <c:v>Erück</c:v>
                </c:pt>
                <c:pt idx="1">
                  <c:v>20</c:v>
                </c:pt>
                <c:pt idx="3">
                  <c:v>16,2</c:v>
                </c:pt>
              </c:strCache>
            </c:strRef>
          </c:xVal>
          <c:yVal>
            <c:numRef>
              <c:f>Tabelle1!$P$74:$P$77</c:f>
              <c:numCache>
                <c:formatCode>General</c:formatCode>
                <c:ptCount val="4"/>
                <c:pt idx="0">
                  <c:v>0</c:v>
                </c:pt>
                <c:pt idx="1">
                  <c:v>606.55999999999995</c:v>
                </c:pt>
                <c:pt idx="3">
                  <c:v>677.6</c:v>
                </c:pt>
              </c:numCache>
            </c:numRef>
          </c:yVal>
          <c:smooth val="0"/>
          <c:extLst>
            <c:ext xmlns:c16="http://schemas.microsoft.com/office/drawing/2014/chart" uri="{C3380CC4-5D6E-409C-BE32-E72D297353CC}">
              <c16:uniqueId val="{00000001-31F2-E04F-A901-527F2756A74D}"/>
            </c:ext>
          </c:extLst>
        </c:ser>
        <c:ser>
          <c:idx val="2"/>
          <c:order val="2"/>
          <c:spPr>
            <a:ln w="25400" cap="rnd">
              <a:noFill/>
              <a:round/>
            </a:ln>
            <a:effectLst/>
          </c:spPr>
          <c:marker>
            <c:symbol val="circle"/>
            <c:size val="5"/>
            <c:spPr>
              <a:solidFill>
                <a:schemeClr val="accent3"/>
              </a:solidFill>
              <a:ln w="9525">
                <a:solidFill>
                  <a:schemeClr val="accent3"/>
                </a:solidFill>
              </a:ln>
              <a:effectLst/>
            </c:spPr>
          </c:marker>
          <c:xVal>
            <c:strRef>
              <c:f>Tabelle1!$R$74:$R$77</c:f>
              <c:strCache>
                <c:ptCount val="4"/>
                <c:pt idx="0">
                  <c:v>Erück</c:v>
                </c:pt>
                <c:pt idx="1">
                  <c:v>27,1</c:v>
                </c:pt>
                <c:pt idx="3">
                  <c:v>21</c:v>
                </c:pt>
              </c:strCache>
            </c:strRef>
          </c:xVal>
          <c:yVal>
            <c:numRef>
              <c:f>Tabelle1!$S$74:$S$77</c:f>
              <c:numCache>
                <c:formatCode>General</c:formatCode>
                <c:ptCount val="4"/>
                <c:pt idx="0">
                  <c:v>0</c:v>
                </c:pt>
                <c:pt idx="1">
                  <c:v>604.59</c:v>
                </c:pt>
                <c:pt idx="3">
                  <c:v>624.20000000000005</c:v>
                </c:pt>
              </c:numCache>
            </c:numRef>
          </c:yVal>
          <c:smooth val="0"/>
          <c:extLst>
            <c:ext xmlns:c16="http://schemas.microsoft.com/office/drawing/2014/chart" uri="{C3380CC4-5D6E-409C-BE32-E72D297353CC}">
              <c16:uniqueId val="{00000002-31F2-E04F-A901-527F2756A74D}"/>
            </c:ext>
          </c:extLst>
        </c:ser>
        <c:dLbls>
          <c:showLegendKey val="0"/>
          <c:showVal val="0"/>
          <c:showCatName val="0"/>
          <c:showSerName val="0"/>
          <c:showPercent val="0"/>
          <c:showBubbleSize val="0"/>
        </c:dLbls>
        <c:axId val="1268020032"/>
        <c:axId val="1230404896"/>
      </c:scatterChart>
      <c:valAx>
        <c:axId val="126802003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30404896"/>
        <c:crosses val="autoZero"/>
        <c:crossBetween val="midCat"/>
      </c:valAx>
      <c:valAx>
        <c:axId val="12304048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2680200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EC92F5-085C-DC45-A484-DF136D225878}" type="datetimeFigureOut">
              <a:rPr lang="en-GB" smtClean="0"/>
              <a:t>23/05/2024</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1EE719-7232-B242-9633-908DDC9476B0}" type="slidenum">
              <a:rPr lang="en-GB" smtClean="0"/>
              <a:t>‹Nr.›</a:t>
            </a:fld>
            <a:endParaRPr lang="en-GB"/>
          </a:p>
        </p:txBody>
      </p:sp>
    </p:spTree>
    <p:extLst>
      <p:ext uri="{BB962C8B-B14F-4D97-AF65-F5344CB8AC3E}">
        <p14:creationId xmlns:p14="http://schemas.microsoft.com/office/powerpoint/2010/main" val="206510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de-DE"/>
              <a:t>Mastertitelformat bearbeiten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2EE934B-6759-5C4F-8403-56D58B942B4C}" type="datetime1">
              <a:rPr lang="de-DE" smtClean="0"/>
              <a:t>23.05.24</a:t>
            </a:fld>
            <a:endParaRPr lang="en-GB"/>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F72E13D-C637-7644-9038-D6AB7C4B64B5}" type="slidenum">
              <a:rPr lang="en-GB" smtClean="0"/>
              <a:t>‹Nr.›</a:t>
            </a:fld>
            <a:endParaRPr lang="en-GB"/>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6069220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0B2C01CD-8ACA-C949-A0A9-A608DBB3341A}" type="datetime1">
              <a:rPr lang="de-DE" smtClean="0"/>
              <a:t>23.05.24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2E13D-C637-7644-9038-D6AB7C4B64B5}" type="slidenum">
              <a:rPr lang="en-GB" smtClean="0"/>
              <a:t>‹Nr.›</a:t>
            </a:fld>
            <a:endParaRPr lang="en-GB"/>
          </a:p>
        </p:txBody>
      </p:sp>
    </p:spTree>
    <p:extLst>
      <p:ext uri="{BB962C8B-B14F-4D97-AF65-F5344CB8AC3E}">
        <p14:creationId xmlns:p14="http://schemas.microsoft.com/office/powerpoint/2010/main" val="360768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BE1ED6C-2063-5D40-8FC6-662AF30DBFD5}" type="datetime1">
              <a:rPr lang="de-DE" smtClean="0"/>
              <a:t>23.05.24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2E13D-C637-7644-9038-D6AB7C4B64B5}" type="slidenum">
              <a:rPr lang="en-GB" smtClean="0"/>
              <a:t>‹Nr.›</a:t>
            </a:fld>
            <a:endParaRPr lang="en-GB"/>
          </a:p>
        </p:txBody>
      </p:sp>
    </p:spTree>
    <p:extLst>
      <p:ext uri="{BB962C8B-B14F-4D97-AF65-F5344CB8AC3E}">
        <p14:creationId xmlns:p14="http://schemas.microsoft.com/office/powerpoint/2010/main" val="361667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E8B6287-9FF3-F646-B98A-BC36B4DCE246}" type="datetime1">
              <a:rPr lang="de-DE" smtClean="0"/>
              <a:t>23.05.24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72E13D-C637-7644-9038-D6AB7C4B64B5}" type="slidenum">
              <a:rPr lang="en-GB" smtClean="0"/>
              <a:t>‹Nr.›</a:t>
            </a:fld>
            <a:endParaRPr lang="en-GB"/>
          </a:p>
        </p:txBody>
      </p:sp>
    </p:spTree>
    <p:extLst>
      <p:ext uri="{BB962C8B-B14F-4D97-AF65-F5344CB8AC3E}">
        <p14:creationId xmlns:p14="http://schemas.microsoft.com/office/powerpoint/2010/main" val="21410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48F27F2-25FE-9C47-AA86-E460943DE702}" type="datetime1">
              <a:rPr lang="de-DE" smtClean="0"/>
              <a:t>23.05.24</a:t>
            </a:fld>
            <a:endParaRPr lang="en-GB"/>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GB"/>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F72E13D-C637-7644-9038-D6AB7C4B64B5}" type="slidenum">
              <a:rPr lang="en-GB" smtClean="0"/>
              <a:t>‹Nr.›</a:t>
            </a:fld>
            <a:endParaRPr lang="en-GB"/>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7655842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de-DE"/>
              <a:t>Mastertitelformat bearbeiten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8CFE9BD4-403B-BA45-B891-C49D9DEB4791}" type="datetime1">
              <a:rPr lang="de-DE" smtClean="0"/>
              <a:t>23.05.24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72E13D-C637-7644-9038-D6AB7C4B64B5}" type="slidenum">
              <a:rPr lang="en-GB" smtClean="0"/>
              <a:t>‹Nr.›</a:t>
            </a:fld>
            <a:endParaRPr lang="en-GB"/>
          </a:p>
        </p:txBody>
      </p:sp>
    </p:spTree>
    <p:extLst>
      <p:ext uri="{BB962C8B-B14F-4D97-AF65-F5344CB8AC3E}">
        <p14:creationId xmlns:p14="http://schemas.microsoft.com/office/powerpoint/2010/main" val="92618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de-DE"/>
              <a:t>Mastertitelformat bearbeiten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629A912-AD32-B146-B27E-84040A72209E}" type="datetime1">
              <a:rPr lang="de-DE" smtClean="0"/>
              <a:t>23.05.24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72E13D-C637-7644-9038-D6AB7C4B64B5}" type="slidenum">
              <a:rPr lang="en-GB" smtClean="0"/>
              <a:t>‹Nr.›</a:t>
            </a:fld>
            <a:endParaRPr lang="en-GB"/>
          </a:p>
        </p:txBody>
      </p:sp>
    </p:spTree>
    <p:extLst>
      <p:ext uri="{BB962C8B-B14F-4D97-AF65-F5344CB8AC3E}">
        <p14:creationId xmlns:p14="http://schemas.microsoft.com/office/powerpoint/2010/main" val="3492478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E0905B78-B1FE-4D47-B90D-8856D11849DC}" type="datetime1">
              <a:rPr lang="de-DE" smtClean="0"/>
              <a:t>23.05.24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72E13D-C637-7644-9038-D6AB7C4B64B5}" type="slidenum">
              <a:rPr lang="en-GB" smtClean="0"/>
              <a:t>‹Nr.›</a:t>
            </a:fld>
            <a:endParaRPr lang="en-GB"/>
          </a:p>
        </p:txBody>
      </p:sp>
    </p:spTree>
    <p:extLst>
      <p:ext uri="{BB962C8B-B14F-4D97-AF65-F5344CB8AC3E}">
        <p14:creationId xmlns:p14="http://schemas.microsoft.com/office/powerpoint/2010/main" val="407888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99A7E1-2380-194C-B24D-28FB07DDFF0C}" type="datetime1">
              <a:rPr lang="de-DE" smtClean="0"/>
              <a:t>23.05.24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72E13D-C637-7644-9038-D6AB7C4B64B5}" type="slidenum">
              <a:rPr lang="en-GB" smtClean="0"/>
              <a:t>‹Nr.›</a:t>
            </a:fld>
            <a:endParaRPr lang="en-GB"/>
          </a:p>
        </p:txBody>
      </p:sp>
    </p:spTree>
    <p:extLst>
      <p:ext uri="{BB962C8B-B14F-4D97-AF65-F5344CB8AC3E}">
        <p14:creationId xmlns:p14="http://schemas.microsoft.com/office/powerpoint/2010/main" val="3143383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de-DE"/>
              <a:t>Mastertitelformat bearbeiten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21B8051-45B2-1D46-92F1-FE4130163C07}" type="datetime1">
              <a:rPr lang="de-DE" smtClean="0"/>
              <a:t>23.05.24</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F72E13D-C637-7644-9038-D6AB7C4B64B5}" type="slidenum">
              <a:rPr lang="en-GB" smtClean="0"/>
              <a:t>‹Nr.›</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4075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de-DE"/>
              <a:t>Mastertitelformat bearbeiten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A2258F14-90AA-2A48-8EFC-E06CADCF0F5F}" type="datetime1">
              <a:rPr lang="de-DE" smtClean="0"/>
              <a:t>23.05.24</a:t>
            </a:fld>
            <a:endParaRPr lang="en-GB"/>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GB"/>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F72E13D-C637-7644-9038-D6AB7C4B64B5}" type="slidenum">
              <a:rPr lang="en-GB" smtClean="0"/>
              <a:t>‹Nr.›</a:t>
            </a:fld>
            <a:endParaRPr lang="en-GB"/>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0907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A223EEBC-207C-E347-9B16-84E9A4E02E3F}" type="datetime1">
              <a:rPr lang="de-DE" smtClean="0"/>
              <a:t>23.05.24</a:t>
            </a:fld>
            <a:endParaRPr lang="en-GB"/>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GB"/>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F72E13D-C637-7644-9038-D6AB7C4B64B5}" type="slidenum">
              <a:rPr lang="en-GB" smtClean="0"/>
              <a:t>‹Nr.›</a:t>
            </a:fld>
            <a:endParaRPr lang="en-GB"/>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923375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hf hd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1DF022-B995-FC27-B808-3F864A599BEB}"/>
              </a:ext>
            </a:extLst>
          </p:cNvPr>
          <p:cNvSpPr>
            <a:spLocks noGrp="1"/>
          </p:cNvSpPr>
          <p:nvPr>
            <p:ph type="ctrTitle"/>
          </p:nvPr>
        </p:nvSpPr>
        <p:spPr/>
        <p:txBody>
          <a:bodyPr>
            <a:normAutofit fontScale="90000"/>
          </a:bodyPr>
          <a:lstStyle/>
          <a:p>
            <a:r>
              <a:rPr lang="en-US" dirty="0"/>
              <a:t>04-Shooting Rubber band</a:t>
            </a:r>
            <a:br>
              <a:rPr lang="en-US" dirty="0"/>
            </a:br>
            <a:endParaRPr lang="en-US" dirty="0"/>
          </a:p>
        </p:txBody>
      </p:sp>
      <p:sp>
        <p:nvSpPr>
          <p:cNvPr id="3" name="Untertitel 2">
            <a:extLst>
              <a:ext uri="{FF2B5EF4-FFF2-40B4-BE49-F238E27FC236}">
                <a16:creationId xmlns:a16="http://schemas.microsoft.com/office/drawing/2014/main" id="{F48E595A-9CD6-11C6-7915-6033D17BC3CE}"/>
              </a:ext>
            </a:extLst>
          </p:cNvPr>
          <p:cNvSpPr>
            <a:spLocks noGrp="1"/>
          </p:cNvSpPr>
          <p:nvPr>
            <p:ph type="subTitle" idx="1"/>
          </p:nvPr>
        </p:nvSpPr>
        <p:spPr/>
        <p:txBody>
          <a:bodyPr/>
          <a:lstStyle/>
          <a:p>
            <a:r>
              <a:rPr lang="en-GB" dirty="0"/>
              <a:t>Die OPPS-Luis </a:t>
            </a:r>
            <a:r>
              <a:rPr lang="en-GB" dirty="0" err="1"/>
              <a:t>Cornely</a:t>
            </a:r>
            <a:endParaRPr lang="en-GB" dirty="0"/>
          </a:p>
        </p:txBody>
      </p:sp>
      <p:sp>
        <p:nvSpPr>
          <p:cNvPr id="4" name="Fußzeilenplatzhalter 3">
            <a:extLst>
              <a:ext uri="{FF2B5EF4-FFF2-40B4-BE49-F238E27FC236}">
                <a16:creationId xmlns:a16="http://schemas.microsoft.com/office/drawing/2014/main" id="{09A9E868-CF5B-CA8A-F40D-D0D29F8DFD7A}"/>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F4BD6A3F-D086-9DC7-74F8-B75B74D09A41}"/>
              </a:ext>
            </a:extLst>
          </p:cNvPr>
          <p:cNvSpPr>
            <a:spLocks noGrp="1"/>
          </p:cNvSpPr>
          <p:nvPr>
            <p:ph type="sldNum" sz="quarter" idx="12"/>
          </p:nvPr>
        </p:nvSpPr>
        <p:spPr/>
        <p:txBody>
          <a:bodyPr/>
          <a:lstStyle/>
          <a:p>
            <a:fld id="{1F72E13D-C637-7644-9038-D6AB7C4B64B5}" type="slidenum">
              <a:rPr lang="en-GB" smtClean="0"/>
              <a:t>1</a:t>
            </a:fld>
            <a:endParaRPr lang="en-GB"/>
          </a:p>
        </p:txBody>
      </p:sp>
    </p:spTree>
    <p:extLst>
      <p:ext uri="{BB962C8B-B14F-4D97-AF65-F5344CB8AC3E}">
        <p14:creationId xmlns:p14="http://schemas.microsoft.com/office/powerpoint/2010/main" val="676104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8F7FF-013D-932F-25B3-88377FCBAFCD}"/>
              </a:ext>
            </a:extLst>
          </p:cNvPr>
          <p:cNvSpPr>
            <a:spLocks noGrp="1"/>
          </p:cNvSpPr>
          <p:nvPr>
            <p:ph type="title"/>
          </p:nvPr>
        </p:nvSpPr>
        <p:spPr/>
        <p:txBody>
          <a:bodyPr/>
          <a:lstStyle/>
          <a:p>
            <a:r>
              <a:rPr lang="en-GB" dirty="0"/>
              <a:t>Results-Green</a:t>
            </a:r>
          </a:p>
        </p:txBody>
      </p:sp>
      <p:sp>
        <p:nvSpPr>
          <p:cNvPr id="7" name="Textfeld 6">
            <a:extLst>
              <a:ext uri="{FF2B5EF4-FFF2-40B4-BE49-F238E27FC236}">
                <a16:creationId xmlns:a16="http://schemas.microsoft.com/office/drawing/2014/main" id="{F517DB45-5A85-7095-65EB-89D2F97421C0}"/>
              </a:ext>
            </a:extLst>
          </p:cNvPr>
          <p:cNvSpPr txBox="1"/>
          <p:nvPr/>
        </p:nvSpPr>
        <p:spPr>
          <a:xfrm>
            <a:off x="1562582" y="3518704"/>
            <a:ext cx="2288640" cy="1477328"/>
          </a:xfrm>
          <a:prstGeom prst="rect">
            <a:avLst/>
          </a:prstGeom>
          <a:noFill/>
        </p:spPr>
        <p:txBody>
          <a:bodyPr wrap="none" rtlCol="0">
            <a:spAutoFit/>
          </a:bodyPr>
          <a:lstStyle/>
          <a:p>
            <a:r>
              <a:rPr lang="en-GB" dirty="0"/>
              <a:t>KGreen1: 0,58N/cm  </a:t>
            </a:r>
          </a:p>
          <a:p>
            <a:endParaRPr lang="en-GB" dirty="0"/>
          </a:p>
          <a:p>
            <a:r>
              <a:rPr lang="en-GB" dirty="0"/>
              <a:t>KGreen2: 0,49N/cm</a:t>
            </a:r>
          </a:p>
          <a:p>
            <a:endParaRPr lang="en-GB" dirty="0"/>
          </a:p>
          <a:p>
            <a:r>
              <a:rPr lang="en-GB" dirty="0"/>
              <a:t>KGrün3: 0,56N/cm</a:t>
            </a:r>
          </a:p>
        </p:txBody>
      </p:sp>
      <p:sp>
        <p:nvSpPr>
          <p:cNvPr id="8" name="Textfeld 7">
            <a:extLst>
              <a:ext uri="{FF2B5EF4-FFF2-40B4-BE49-F238E27FC236}">
                <a16:creationId xmlns:a16="http://schemas.microsoft.com/office/drawing/2014/main" id="{1751659F-D165-98C2-A3DE-B37AB564D0D1}"/>
              </a:ext>
            </a:extLst>
          </p:cNvPr>
          <p:cNvSpPr txBox="1"/>
          <p:nvPr/>
        </p:nvSpPr>
        <p:spPr>
          <a:xfrm>
            <a:off x="1770927" y="5393803"/>
            <a:ext cx="2051524" cy="369332"/>
          </a:xfrm>
          <a:prstGeom prst="rect">
            <a:avLst/>
          </a:prstGeom>
          <a:noFill/>
        </p:spPr>
        <p:txBody>
          <a:bodyPr wrap="none" rtlCol="0">
            <a:spAutoFit/>
          </a:bodyPr>
          <a:lstStyle/>
          <a:p>
            <a:r>
              <a:rPr lang="en-GB" dirty="0" err="1"/>
              <a:t>Agreen</a:t>
            </a:r>
            <a:r>
              <a:rPr lang="en-GB" dirty="0"/>
              <a:t>: 0,54 N/cm</a:t>
            </a:r>
          </a:p>
        </p:txBody>
      </p:sp>
      <p:graphicFrame>
        <p:nvGraphicFramePr>
          <p:cNvPr id="5" name="Diagramm 4">
            <a:extLst>
              <a:ext uri="{FF2B5EF4-FFF2-40B4-BE49-F238E27FC236}">
                <a16:creationId xmlns:a16="http://schemas.microsoft.com/office/drawing/2014/main" id="{208DAFD4-33E4-DDBC-4292-FE18D800B793}"/>
              </a:ext>
            </a:extLst>
          </p:cNvPr>
          <p:cNvGraphicFramePr>
            <a:graphicFrameLocks/>
          </p:cNvGraphicFramePr>
          <p:nvPr>
            <p:extLst>
              <p:ext uri="{D42A27DB-BD31-4B8C-83A1-F6EECF244321}">
                <p14:modId xmlns:p14="http://schemas.microsoft.com/office/powerpoint/2010/main" val="300001620"/>
              </p:ext>
            </p:extLst>
          </p:nvPr>
        </p:nvGraphicFramePr>
        <p:xfrm>
          <a:off x="1371600" y="1363494"/>
          <a:ext cx="4143322" cy="2209505"/>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D5DAA4D7-AB53-4F5A-6F2C-235128C7A078}"/>
                  </a:ext>
                </a:extLst>
              </p:cNvPr>
              <p:cNvSpPr txBox="1"/>
              <p:nvPr/>
            </p:nvSpPr>
            <p:spPr>
              <a:xfrm>
                <a:off x="4263782" y="3529018"/>
                <a:ext cx="2517036"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green1: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0,09 N/cm</a:t>
                </a:r>
              </a:p>
            </p:txBody>
          </p:sp>
        </mc:Choice>
        <mc:Fallback xmlns="">
          <p:sp>
            <p:nvSpPr>
              <p:cNvPr id="9" name="Textfeld 8">
                <a:extLst>
                  <a:ext uri="{FF2B5EF4-FFF2-40B4-BE49-F238E27FC236}">
                    <a16:creationId xmlns:a16="http://schemas.microsoft.com/office/drawing/2014/main" id="{D5DAA4D7-AB53-4F5A-6F2C-235128C7A078}"/>
                  </a:ext>
                </a:extLst>
              </p:cNvPr>
              <p:cNvSpPr txBox="1">
                <a:spLocks noRot="1" noChangeAspect="1" noMove="1" noResize="1" noEditPoints="1" noAdjustHandles="1" noChangeArrowheads="1" noChangeShapeType="1" noTextEdit="1"/>
              </p:cNvSpPr>
              <p:nvPr/>
            </p:nvSpPr>
            <p:spPr>
              <a:xfrm>
                <a:off x="4263782" y="3529018"/>
                <a:ext cx="2517036" cy="369332"/>
              </a:xfrm>
              <a:prstGeom prst="rect">
                <a:avLst/>
              </a:prstGeom>
              <a:blipFill>
                <a:blip r:embed="rId3"/>
                <a:stretch>
                  <a:fillRect t="-6667" r="-1508" b="-2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DFD41767-6B03-7C48-556F-718474ECA55C}"/>
                  </a:ext>
                </a:extLst>
              </p:cNvPr>
              <p:cNvSpPr txBox="1"/>
              <p:nvPr/>
            </p:nvSpPr>
            <p:spPr>
              <a:xfrm>
                <a:off x="4264139" y="4109876"/>
                <a:ext cx="2517036"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green2: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0,05 N/cm</a:t>
                </a:r>
              </a:p>
            </p:txBody>
          </p:sp>
        </mc:Choice>
        <mc:Fallback xmlns="">
          <p:sp>
            <p:nvSpPr>
              <p:cNvPr id="10" name="Textfeld 9">
                <a:extLst>
                  <a:ext uri="{FF2B5EF4-FFF2-40B4-BE49-F238E27FC236}">
                    <a16:creationId xmlns:a16="http://schemas.microsoft.com/office/drawing/2014/main" id="{DFD41767-6B03-7C48-556F-718474ECA55C}"/>
                  </a:ext>
                </a:extLst>
              </p:cNvPr>
              <p:cNvSpPr txBox="1">
                <a:spLocks noRot="1" noChangeAspect="1" noMove="1" noResize="1" noEditPoints="1" noAdjustHandles="1" noChangeArrowheads="1" noChangeShapeType="1" noTextEdit="1"/>
              </p:cNvSpPr>
              <p:nvPr/>
            </p:nvSpPr>
            <p:spPr>
              <a:xfrm>
                <a:off x="4264139" y="4109876"/>
                <a:ext cx="2517036" cy="369332"/>
              </a:xfrm>
              <a:prstGeom prst="rect">
                <a:avLst/>
              </a:prstGeom>
              <a:blipFill>
                <a:blip r:embed="rId4"/>
                <a:stretch>
                  <a:fillRect t="-6667" r="-1508" b="-2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6750CA22-B9F6-8F12-86A3-B481FD94391D}"/>
                  </a:ext>
                </a:extLst>
              </p:cNvPr>
              <p:cNvSpPr txBox="1"/>
              <p:nvPr/>
            </p:nvSpPr>
            <p:spPr>
              <a:xfrm>
                <a:off x="4264140" y="4630955"/>
                <a:ext cx="2517036"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green3: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0,05 N/cm</a:t>
                </a:r>
              </a:p>
            </p:txBody>
          </p:sp>
        </mc:Choice>
        <mc:Fallback xmlns="">
          <p:sp>
            <p:nvSpPr>
              <p:cNvPr id="11" name="Textfeld 10">
                <a:extLst>
                  <a:ext uri="{FF2B5EF4-FFF2-40B4-BE49-F238E27FC236}">
                    <a16:creationId xmlns:a16="http://schemas.microsoft.com/office/drawing/2014/main" id="{6750CA22-B9F6-8F12-86A3-B481FD94391D}"/>
                  </a:ext>
                </a:extLst>
              </p:cNvPr>
              <p:cNvSpPr txBox="1">
                <a:spLocks noRot="1" noChangeAspect="1" noMove="1" noResize="1" noEditPoints="1" noAdjustHandles="1" noChangeArrowheads="1" noChangeShapeType="1" noTextEdit="1"/>
              </p:cNvSpPr>
              <p:nvPr/>
            </p:nvSpPr>
            <p:spPr>
              <a:xfrm>
                <a:off x="4264140" y="4630955"/>
                <a:ext cx="2517036" cy="369332"/>
              </a:xfrm>
              <a:prstGeom prst="rect">
                <a:avLst/>
              </a:prstGeom>
              <a:blipFill>
                <a:blip r:embed="rId5"/>
                <a:stretch>
                  <a:fillRect t="-6667" r="-1508" b="-23333"/>
                </a:stretch>
              </a:blipFill>
            </p:spPr>
            <p:txBody>
              <a:bodyPr/>
              <a:lstStyle/>
              <a:p>
                <a:r>
                  <a:rPr lang="en-GB">
                    <a:noFill/>
                  </a:rPr>
                  <a:t> </a:t>
                </a:r>
              </a:p>
            </p:txBody>
          </p:sp>
        </mc:Fallback>
      </mc:AlternateContent>
      <p:sp>
        <p:nvSpPr>
          <p:cNvPr id="13" name="Textfeld 12">
            <a:extLst>
              <a:ext uri="{FF2B5EF4-FFF2-40B4-BE49-F238E27FC236}">
                <a16:creationId xmlns:a16="http://schemas.microsoft.com/office/drawing/2014/main" id="{D677EC3E-B88A-A9B5-0AFC-A117AA8F5F93}"/>
              </a:ext>
            </a:extLst>
          </p:cNvPr>
          <p:cNvSpPr txBox="1"/>
          <p:nvPr/>
        </p:nvSpPr>
        <p:spPr>
          <a:xfrm>
            <a:off x="4504481" y="4852795"/>
            <a:ext cx="184731" cy="369332"/>
          </a:xfrm>
          <a:prstGeom prst="rect">
            <a:avLst/>
          </a:prstGeom>
          <a:noFill/>
        </p:spPr>
        <p:txBody>
          <a:bodyPr wrap="none" rtlCol="0">
            <a:spAutoFit/>
          </a:bodyPr>
          <a:lstStyle/>
          <a:p>
            <a:endParaRPr lang="en-GB" dirty="0"/>
          </a:p>
        </p:txBody>
      </p:sp>
      <mc:AlternateContent xmlns:mc="http://schemas.openxmlformats.org/markup-compatibility/2006" xmlns:a14="http://schemas.microsoft.com/office/drawing/2010/main">
        <mc:Choice Requires="a14">
          <p:sp>
            <p:nvSpPr>
              <p:cNvPr id="14" name="Textfeld 13">
                <a:extLst>
                  <a:ext uri="{FF2B5EF4-FFF2-40B4-BE49-F238E27FC236}">
                    <a16:creationId xmlns:a16="http://schemas.microsoft.com/office/drawing/2014/main" id="{B0F29ED2-76C1-E9A8-EDFC-594CB072F4E2}"/>
                  </a:ext>
                </a:extLst>
              </p:cNvPr>
              <p:cNvSpPr txBox="1"/>
              <p:nvPr/>
            </p:nvSpPr>
            <p:spPr>
              <a:xfrm>
                <a:off x="4289788" y="5439821"/>
                <a:ext cx="2494236" cy="369332"/>
              </a:xfrm>
              <a:prstGeom prst="rect">
                <a:avLst/>
              </a:prstGeom>
              <a:noFill/>
            </p:spPr>
            <p:txBody>
              <a:bodyPr wrap="square" rtlCol="0">
                <a:spAutoFit/>
              </a:bodyPr>
              <a:lstStyle/>
              <a:p>
                <a:r>
                  <a:rPr lang="en-GB" dirty="0"/>
                  <a:t>A</a:t>
                </a:r>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err="1"/>
                  <a:t>green</a:t>
                </a:r>
                <a:r>
                  <a:rPr lang="en-GB" dirty="0"/>
                  <a:t>: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0,07 N/cm</a:t>
                </a:r>
              </a:p>
            </p:txBody>
          </p:sp>
        </mc:Choice>
        <mc:Fallback xmlns="">
          <p:sp>
            <p:nvSpPr>
              <p:cNvPr id="14" name="Textfeld 13">
                <a:extLst>
                  <a:ext uri="{FF2B5EF4-FFF2-40B4-BE49-F238E27FC236}">
                    <a16:creationId xmlns:a16="http://schemas.microsoft.com/office/drawing/2014/main" id="{B0F29ED2-76C1-E9A8-EDFC-594CB072F4E2}"/>
                  </a:ext>
                </a:extLst>
              </p:cNvPr>
              <p:cNvSpPr txBox="1">
                <a:spLocks noRot="1" noChangeAspect="1" noMove="1" noResize="1" noEditPoints="1" noAdjustHandles="1" noChangeArrowheads="1" noChangeShapeType="1" noTextEdit="1"/>
              </p:cNvSpPr>
              <p:nvPr/>
            </p:nvSpPr>
            <p:spPr>
              <a:xfrm>
                <a:off x="4289788" y="5439821"/>
                <a:ext cx="2494236" cy="369332"/>
              </a:xfrm>
              <a:prstGeom prst="rect">
                <a:avLst/>
              </a:prstGeom>
              <a:blipFill>
                <a:blip r:embed="rId6"/>
                <a:stretch>
                  <a:fillRect l="-2020" t="-6667" r="-1010" b="-23333"/>
                </a:stretch>
              </a:blipFill>
            </p:spPr>
            <p:txBody>
              <a:bodyPr/>
              <a:lstStyle/>
              <a:p>
                <a:r>
                  <a:rPr lang="en-GB">
                    <a:noFill/>
                  </a:rPr>
                  <a:t> </a:t>
                </a:r>
              </a:p>
            </p:txBody>
          </p:sp>
        </mc:Fallback>
      </mc:AlternateContent>
      <p:sp>
        <p:nvSpPr>
          <p:cNvPr id="3" name="Fußzeilenplatzhalter 2">
            <a:extLst>
              <a:ext uri="{FF2B5EF4-FFF2-40B4-BE49-F238E27FC236}">
                <a16:creationId xmlns:a16="http://schemas.microsoft.com/office/drawing/2014/main" id="{B556DFAE-58BB-2730-9BF4-D3FAB98913C7}"/>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5CD6F669-8DB0-D999-8559-51D79004FFEC}"/>
              </a:ext>
            </a:extLst>
          </p:cNvPr>
          <p:cNvSpPr>
            <a:spLocks noGrp="1"/>
          </p:cNvSpPr>
          <p:nvPr>
            <p:ph type="sldNum" sz="quarter" idx="12"/>
          </p:nvPr>
        </p:nvSpPr>
        <p:spPr/>
        <p:txBody>
          <a:bodyPr/>
          <a:lstStyle/>
          <a:p>
            <a:fld id="{1F72E13D-C637-7644-9038-D6AB7C4B64B5}" type="slidenum">
              <a:rPr lang="en-GB" smtClean="0"/>
              <a:t>10</a:t>
            </a:fld>
            <a:endParaRPr lang="en-GB"/>
          </a:p>
        </p:txBody>
      </p:sp>
      <p:sp>
        <p:nvSpPr>
          <p:cNvPr id="6" name="Textfeld 5">
            <a:extLst>
              <a:ext uri="{FF2B5EF4-FFF2-40B4-BE49-F238E27FC236}">
                <a16:creationId xmlns:a16="http://schemas.microsoft.com/office/drawing/2014/main" id="{C90E6FFC-4FF5-6328-0248-02A62059DD6A}"/>
              </a:ext>
            </a:extLst>
          </p:cNvPr>
          <p:cNvSpPr txBox="1"/>
          <p:nvPr/>
        </p:nvSpPr>
        <p:spPr>
          <a:xfrm>
            <a:off x="5514922" y="3079886"/>
            <a:ext cx="716991" cy="369332"/>
          </a:xfrm>
          <a:prstGeom prst="rect">
            <a:avLst/>
          </a:prstGeom>
          <a:noFill/>
        </p:spPr>
        <p:txBody>
          <a:bodyPr wrap="none" rtlCol="0">
            <a:spAutoFit/>
          </a:bodyPr>
          <a:lstStyle/>
          <a:p>
            <a:r>
              <a:rPr lang="en-GB" dirty="0"/>
              <a:t>Force</a:t>
            </a:r>
          </a:p>
        </p:txBody>
      </p:sp>
      <p:sp>
        <p:nvSpPr>
          <p:cNvPr id="12" name="Textfeld 11">
            <a:extLst>
              <a:ext uri="{FF2B5EF4-FFF2-40B4-BE49-F238E27FC236}">
                <a16:creationId xmlns:a16="http://schemas.microsoft.com/office/drawing/2014/main" id="{1BAF7B1B-81DF-D5B7-8498-F6B106B8CF9B}"/>
              </a:ext>
            </a:extLst>
          </p:cNvPr>
          <p:cNvSpPr txBox="1"/>
          <p:nvPr/>
        </p:nvSpPr>
        <p:spPr>
          <a:xfrm>
            <a:off x="619855" y="1363494"/>
            <a:ext cx="1885453" cy="369332"/>
          </a:xfrm>
          <a:prstGeom prst="rect">
            <a:avLst/>
          </a:prstGeom>
          <a:noFill/>
        </p:spPr>
        <p:txBody>
          <a:bodyPr wrap="none" rtlCol="0">
            <a:spAutoFit/>
          </a:bodyPr>
          <a:lstStyle/>
          <a:p>
            <a:r>
              <a:rPr lang="en-GB" dirty="0"/>
              <a:t>Change in Length</a:t>
            </a:r>
          </a:p>
        </p:txBody>
      </p:sp>
    </p:spTree>
    <p:extLst>
      <p:ext uri="{BB962C8B-B14F-4D97-AF65-F5344CB8AC3E}">
        <p14:creationId xmlns:p14="http://schemas.microsoft.com/office/powerpoint/2010/main" val="98969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ACE45B-F53F-6A0E-FAC2-467EE066CE91}"/>
              </a:ext>
            </a:extLst>
          </p:cNvPr>
          <p:cNvSpPr>
            <a:spLocks noGrp="1"/>
          </p:cNvSpPr>
          <p:nvPr>
            <p:ph type="title"/>
          </p:nvPr>
        </p:nvSpPr>
        <p:spPr/>
        <p:txBody>
          <a:bodyPr/>
          <a:lstStyle/>
          <a:p>
            <a:r>
              <a:rPr lang="en-GB" dirty="0"/>
              <a:t>Results blue</a:t>
            </a:r>
          </a:p>
        </p:txBody>
      </p:sp>
      <p:graphicFrame>
        <p:nvGraphicFramePr>
          <p:cNvPr id="8" name="Inhaltsplatzhalter 7">
            <a:extLst>
              <a:ext uri="{FF2B5EF4-FFF2-40B4-BE49-F238E27FC236}">
                <a16:creationId xmlns:a16="http://schemas.microsoft.com/office/drawing/2014/main" id="{504F2C4C-BCE8-210E-58C7-41E1814B6B14}"/>
              </a:ext>
            </a:extLst>
          </p:cNvPr>
          <p:cNvGraphicFramePr>
            <a:graphicFrameLocks noGrp="1"/>
          </p:cNvGraphicFramePr>
          <p:nvPr>
            <p:ph idx="1"/>
            <p:extLst>
              <p:ext uri="{D42A27DB-BD31-4B8C-83A1-F6EECF244321}">
                <p14:modId xmlns:p14="http://schemas.microsoft.com/office/powerpoint/2010/main" val="2228204054"/>
              </p:ext>
            </p:extLst>
          </p:nvPr>
        </p:nvGraphicFramePr>
        <p:xfrm>
          <a:off x="1371600" y="1716706"/>
          <a:ext cx="3570790" cy="1894491"/>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feld 20">
            <a:extLst>
              <a:ext uri="{FF2B5EF4-FFF2-40B4-BE49-F238E27FC236}">
                <a16:creationId xmlns:a16="http://schemas.microsoft.com/office/drawing/2014/main" id="{9E1C1218-DA45-2890-7B9F-5D01E913A720}"/>
              </a:ext>
            </a:extLst>
          </p:cNvPr>
          <p:cNvSpPr txBox="1"/>
          <p:nvPr/>
        </p:nvSpPr>
        <p:spPr>
          <a:xfrm>
            <a:off x="1501572" y="4039565"/>
            <a:ext cx="2129109" cy="1477328"/>
          </a:xfrm>
          <a:prstGeom prst="rect">
            <a:avLst/>
          </a:prstGeom>
          <a:noFill/>
        </p:spPr>
        <p:txBody>
          <a:bodyPr wrap="none" rtlCol="0">
            <a:spAutoFit/>
          </a:bodyPr>
          <a:lstStyle/>
          <a:p>
            <a:r>
              <a:rPr lang="en-GB" dirty="0"/>
              <a:t>Kblue1: 0,52N/cm  </a:t>
            </a:r>
          </a:p>
          <a:p>
            <a:endParaRPr lang="en-GB" dirty="0"/>
          </a:p>
          <a:p>
            <a:r>
              <a:rPr lang="en-GB" dirty="0"/>
              <a:t>Kblue2: 0,5N/cm</a:t>
            </a:r>
          </a:p>
          <a:p>
            <a:endParaRPr lang="en-GB" dirty="0"/>
          </a:p>
          <a:p>
            <a:r>
              <a:rPr lang="en-GB" dirty="0"/>
              <a:t>Kblue3: 0,42N/cm</a:t>
            </a:r>
          </a:p>
        </p:txBody>
      </p:sp>
      <p:sp>
        <p:nvSpPr>
          <p:cNvPr id="22" name="Textfeld 21">
            <a:extLst>
              <a:ext uri="{FF2B5EF4-FFF2-40B4-BE49-F238E27FC236}">
                <a16:creationId xmlns:a16="http://schemas.microsoft.com/office/drawing/2014/main" id="{75132F4B-C7A7-BE62-9DDF-5F6EB194D573}"/>
              </a:ext>
            </a:extLst>
          </p:cNvPr>
          <p:cNvSpPr txBox="1"/>
          <p:nvPr/>
        </p:nvSpPr>
        <p:spPr>
          <a:xfrm>
            <a:off x="1709917" y="5914664"/>
            <a:ext cx="1914114" cy="369332"/>
          </a:xfrm>
          <a:prstGeom prst="rect">
            <a:avLst/>
          </a:prstGeom>
          <a:noFill/>
        </p:spPr>
        <p:txBody>
          <a:bodyPr wrap="none" rtlCol="0">
            <a:spAutoFit/>
          </a:bodyPr>
          <a:lstStyle/>
          <a:p>
            <a:r>
              <a:rPr lang="en-GB" dirty="0" err="1"/>
              <a:t>Ablue</a:t>
            </a:r>
            <a:r>
              <a:rPr lang="en-GB" dirty="0"/>
              <a:t>: 0,48 N/cm</a:t>
            </a:r>
          </a:p>
        </p:txBody>
      </p:sp>
      <mc:AlternateContent xmlns:mc="http://schemas.openxmlformats.org/markup-compatibility/2006" xmlns:a14="http://schemas.microsoft.com/office/drawing/2010/main">
        <mc:Choice Requires="a14">
          <p:sp>
            <p:nvSpPr>
              <p:cNvPr id="23" name="Textfeld 22">
                <a:extLst>
                  <a:ext uri="{FF2B5EF4-FFF2-40B4-BE49-F238E27FC236}">
                    <a16:creationId xmlns:a16="http://schemas.microsoft.com/office/drawing/2014/main" id="{77BD641A-5910-073B-D8AE-F06A10D7E664}"/>
                  </a:ext>
                </a:extLst>
              </p:cNvPr>
              <p:cNvSpPr txBox="1"/>
              <p:nvPr/>
            </p:nvSpPr>
            <p:spPr>
              <a:xfrm>
                <a:off x="4202772" y="4049879"/>
                <a:ext cx="2383986"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blue1: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0,03 N/cm</a:t>
                </a:r>
              </a:p>
            </p:txBody>
          </p:sp>
        </mc:Choice>
        <mc:Fallback xmlns="">
          <p:sp>
            <p:nvSpPr>
              <p:cNvPr id="23" name="Textfeld 22">
                <a:extLst>
                  <a:ext uri="{FF2B5EF4-FFF2-40B4-BE49-F238E27FC236}">
                    <a16:creationId xmlns:a16="http://schemas.microsoft.com/office/drawing/2014/main" id="{77BD641A-5910-073B-D8AE-F06A10D7E664}"/>
                  </a:ext>
                </a:extLst>
              </p:cNvPr>
              <p:cNvSpPr txBox="1">
                <a:spLocks noRot="1" noChangeAspect="1" noMove="1" noResize="1" noEditPoints="1" noAdjustHandles="1" noChangeArrowheads="1" noChangeShapeType="1" noTextEdit="1"/>
              </p:cNvSpPr>
              <p:nvPr/>
            </p:nvSpPr>
            <p:spPr>
              <a:xfrm>
                <a:off x="4202772" y="4049879"/>
                <a:ext cx="2383986" cy="369332"/>
              </a:xfrm>
              <a:prstGeom prst="rect">
                <a:avLst/>
              </a:prstGeom>
              <a:blipFill>
                <a:blip r:embed="rId3"/>
                <a:stretch>
                  <a:fillRect t="-6667" r="-1058" b="-2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feld 23">
                <a:extLst>
                  <a:ext uri="{FF2B5EF4-FFF2-40B4-BE49-F238E27FC236}">
                    <a16:creationId xmlns:a16="http://schemas.microsoft.com/office/drawing/2014/main" id="{B2DFE7E2-322B-CE7B-F974-06AE103D160E}"/>
                  </a:ext>
                </a:extLst>
              </p:cNvPr>
              <p:cNvSpPr txBox="1"/>
              <p:nvPr/>
            </p:nvSpPr>
            <p:spPr>
              <a:xfrm>
                <a:off x="4203129" y="4630737"/>
                <a:ext cx="2383986"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blue2: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0,05 N/cm</a:t>
                </a:r>
              </a:p>
            </p:txBody>
          </p:sp>
        </mc:Choice>
        <mc:Fallback xmlns="">
          <p:sp>
            <p:nvSpPr>
              <p:cNvPr id="24" name="Textfeld 23">
                <a:extLst>
                  <a:ext uri="{FF2B5EF4-FFF2-40B4-BE49-F238E27FC236}">
                    <a16:creationId xmlns:a16="http://schemas.microsoft.com/office/drawing/2014/main" id="{B2DFE7E2-322B-CE7B-F974-06AE103D160E}"/>
                  </a:ext>
                </a:extLst>
              </p:cNvPr>
              <p:cNvSpPr txBox="1">
                <a:spLocks noRot="1" noChangeAspect="1" noMove="1" noResize="1" noEditPoints="1" noAdjustHandles="1" noChangeArrowheads="1" noChangeShapeType="1" noTextEdit="1"/>
              </p:cNvSpPr>
              <p:nvPr/>
            </p:nvSpPr>
            <p:spPr>
              <a:xfrm>
                <a:off x="4203129" y="4630737"/>
                <a:ext cx="2383986" cy="369332"/>
              </a:xfrm>
              <a:prstGeom prst="rect">
                <a:avLst/>
              </a:prstGeom>
              <a:blipFill>
                <a:blip r:embed="rId4"/>
                <a:stretch>
                  <a:fillRect t="-6667" r="-1058" b="-2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feld 24">
                <a:extLst>
                  <a:ext uri="{FF2B5EF4-FFF2-40B4-BE49-F238E27FC236}">
                    <a16:creationId xmlns:a16="http://schemas.microsoft.com/office/drawing/2014/main" id="{5B4E43EC-CF1C-3669-11D1-CA968795CF69}"/>
                  </a:ext>
                </a:extLst>
              </p:cNvPr>
              <p:cNvSpPr txBox="1"/>
              <p:nvPr/>
            </p:nvSpPr>
            <p:spPr>
              <a:xfrm>
                <a:off x="4203130" y="5151816"/>
                <a:ext cx="2383986"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blue3: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0,03 N/cm</a:t>
                </a:r>
              </a:p>
            </p:txBody>
          </p:sp>
        </mc:Choice>
        <mc:Fallback xmlns="">
          <p:sp>
            <p:nvSpPr>
              <p:cNvPr id="25" name="Textfeld 24">
                <a:extLst>
                  <a:ext uri="{FF2B5EF4-FFF2-40B4-BE49-F238E27FC236}">
                    <a16:creationId xmlns:a16="http://schemas.microsoft.com/office/drawing/2014/main" id="{5B4E43EC-CF1C-3669-11D1-CA968795CF69}"/>
                  </a:ext>
                </a:extLst>
              </p:cNvPr>
              <p:cNvSpPr txBox="1">
                <a:spLocks noRot="1" noChangeAspect="1" noMove="1" noResize="1" noEditPoints="1" noAdjustHandles="1" noChangeArrowheads="1" noChangeShapeType="1" noTextEdit="1"/>
              </p:cNvSpPr>
              <p:nvPr/>
            </p:nvSpPr>
            <p:spPr>
              <a:xfrm>
                <a:off x="4203130" y="5151816"/>
                <a:ext cx="2383986" cy="369332"/>
              </a:xfrm>
              <a:prstGeom prst="rect">
                <a:avLst/>
              </a:prstGeom>
              <a:blipFill>
                <a:blip r:embed="rId5"/>
                <a:stretch>
                  <a:fillRect t="-6667" r="-1058" b="-23333"/>
                </a:stretch>
              </a:blipFill>
            </p:spPr>
            <p:txBody>
              <a:bodyPr/>
              <a:lstStyle/>
              <a:p>
                <a:r>
                  <a:rPr lang="en-GB">
                    <a:noFill/>
                  </a:rPr>
                  <a:t> </a:t>
                </a:r>
              </a:p>
            </p:txBody>
          </p:sp>
        </mc:Fallback>
      </mc:AlternateContent>
      <p:sp>
        <p:nvSpPr>
          <p:cNvPr id="26" name="Textfeld 25">
            <a:extLst>
              <a:ext uri="{FF2B5EF4-FFF2-40B4-BE49-F238E27FC236}">
                <a16:creationId xmlns:a16="http://schemas.microsoft.com/office/drawing/2014/main" id="{CFA67B5C-75F0-AF7C-CD60-3F68199C817A}"/>
              </a:ext>
            </a:extLst>
          </p:cNvPr>
          <p:cNvSpPr txBox="1"/>
          <p:nvPr/>
        </p:nvSpPr>
        <p:spPr>
          <a:xfrm>
            <a:off x="4443471" y="5373656"/>
            <a:ext cx="184731" cy="369332"/>
          </a:xfrm>
          <a:prstGeom prst="rect">
            <a:avLst/>
          </a:prstGeom>
          <a:noFill/>
        </p:spPr>
        <p:txBody>
          <a:bodyPr wrap="none" rtlCol="0">
            <a:spAutoFit/>
          </a:bodyPr>
          <a:lstStyle/>
          <a:p>
            <a:endParaRPr lang="en-GB" dirty="0"/>
          </a:p>
        </p:txBody>
      </p:sp>
      <mc:AlternateContent xmlns:mc="http://schemas.openxmlformats.org/markup-compatibility/2006" xmlns:a14="http://schemas.microsoft.com/office/drawing/2010/main">
        <mc:Choice Requires="a14">
          <p:sp>
            <p:nvSpPr>
              <p:cNvPr id="27" name="Textfeld 26">
                <a:extLst>
                  <a:ext uri="{FF2B5EF4-FFF2-40B4-BE49-F238E27FC236}">
                    <a16:creationId xmlns:a16="http://schemas.microsoft.com/office/drawing/2014/main" id="{622AD58C-71C5-B1B1-5BF3-5CD2DA79B3BA}"/>
                  </a:ext>
                </a:extLst>
              </p:cNvPr>
              <p:cNvSpPr txBox="1"/>
              <p:nvPr/>
            </p:nvSpPr>
            <p:spPr>
              <a:xfrm>
                <a:off x="4228778" y="5960682"/>
                <a:ext cx="2494236" cy="369332"/>
              </a:xfrm>
              <a:prstGeom prst="rect">
                <a:avLst/>
              </a:prstGeom>
              <a:noFill/>
            </p:spPr>
            <p:txBody>
              <a:bodyPr wrap="square" rtlCol="0">
                <a:spAutoFit/>
              </a:bodyPr>
              <a:lstStyle/>
              <a:p>
                <a:r>
                  <a:rPr lang="en-GB" dirty="0"/>
                  <a:t>A</a:t>
                </a:r>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blue: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0,04 N/cm</a:t>
                </a:r>
              </a:p>
            </p:txBody>
          </p:sp>
        </mc:Choice>
        <mc:Fallback xmlns="">
          <p:sp>
            <p:nvSpPr>
              <p:cNvPr id="27" name="Textfeld 26">
                <a:extLst>
                  <a:ext uri="{FF2B5EF4-FFF2-40B4-BE49-F238E27FC236}">
                    <a16:creationId xmlns:a16="http://schemas.microsoft.com/office/drawing/2014/main" id="{622AD58C-71C5-B1B1-5BF3-5CD2DA79B3BA}"/>
                  </a:ext>
                </a:extLst>
              </p:cNvPr>
              <p:cNvSpPr txBox="1">
                <a:spLocks noRot="1" noChangeAspect="1" noMove="1" noResize="1" noEditPoints="1" noAdjustHandles="1" noChangeArrowheads="1" noChangeShapeType="1" noTextEdit="1"/>
              </p:cNvSpPr>
              <p:nvPr/>
            </p:nvSpPr>
            <p:spPr>
              <a:xfrm>
                <a:off x="4228778" y="5960682"/>
                <a:ext cx="2494236" cy="369332"/>
              </a:xfrm>
              <a:prstGeom prst="rect">
                <a:avLst/>
              </a:prstGeom>
              <a:blipFill>
                <a:blip r:embed="rId6"/>
                <a:stretch>
                  <a:fillRect l="-2538" t="-6667" b="-20000"/>
                </a:stretch>
              </a:blipFill>
            </p:spPr>
            <p:txBody>
              <a:bodyPr/>
              <a:lstStyle/>
              <a:p>
                <a:r>
                  <a:rPr lang="en-GB">
                    <a:noFill/>
                  </a:rPr>
                  <a:t> </a:t>
                </a:r>
              </a:p>
            </p:txBody>
          </p:sp>
        </mc:Fallback>
      </mc:AlternateContent>
      <p:sp>
        <p:nvSpPr>
          <p:cNvPr id="3" name="Fußzeilenplatzhalter 2">
            <a:extLst>
              <a:ext uri="{FF2B5EF4-FFF2-40B4-BE49-F238E27FC236}">
                <a16:creationId xmlns:a16="http://schemas.microsoft.com/office/drawing/2014/main" id="{5B237353-8821-47A1-4B8C-D52BE4DA6FBD}"/>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B42A75E6-3E70-E9D0-7282-98E908F806BB}"/>
              </a:ext>
            </a:extLst>
          </p:cNvPr>
          <p:cNvSpPr>
            <a:spLocks noGrp="1"/>
          </p:cNvSpPr>
          <p:nvPr>
            <p:ph type="sldNum" sz="quarter" idx="12"/>
          </p:nvPr>
        </p:nvSpPr>
        <p:spPr/>
        <p:txBody>
          <a:bodyPr/>
          <a:lstStyle/>
          <a:p>
            <a:fld id="{1F72E13D-C637-7644-9038-D6AB7C4B64B5}" type="slidenum">
              <a:rPr lang="en-GB" smtClean="0"/>
              <a:t>11</a:t>
            </a:fld>
            <a:endParaRPr lang="en-GB"/>
          </a:p>
        </p:txBody>
      </p:sp>
      <p:sp>
        <p:nvSpPr>
          <p:cNvPr id="5" name="Textfeld 4">
            <a:extLst>
              <a:ext uri="{FF2B5EF4-FFF2-40B4-BE49-F238E27FC236}">
                <a16:creationId xmlns:a16="http://schemas.microsoft.com/office/drawing/2014/main" id="{C42091A3-2CD8-CDB8-70F8-396413CB9437}"/>
              </a:ext>
            </a:extLst>
          </p:cNvPr>
          <p:cNvSpPr txBox="1"/>
          <p:nvPr/>
        </p:nvSpPr>
        <p:spPr>
          <a:xfrm>
            <a:off x="4933374" y="3169931"/>
            <a:ext cx="838243" cy="276999"/>
          </a:xfrm>
          <a:prstGeom prst="rect">
            <a:avLst/>
          </a:prstGeom>
          <a:noFill/>
        </p:spPr>
        <p:txBody>
          <a:bodyPr wrap="none" rtlCol="0">
            <a:spAutoFit/>
          </a:bodyPr>
          <a:lstStyle/>
          <a:p>
            <a:r>
              <a:rPr lang="en-GB" sz="1200" dirty="0"/>
              <a:t>Force in N</a:t>
            </a:r>
          </a:p>
        </p:txBody>
      </p:sp>
      <mc:AlternateContent xmlns:mc="http://schemas.openxmlformats.org/markup-compatibility/2006">
        <mc:Choice xmlns:a14="http://schemas.microsoft.com/office/drawing/2010/main" Requires="a14">
          <p:sp>
            <p:nvSpPr>
              <p:cNvPr id="6" name="Textfeld 5">
                <a:extLst>
                  <a:ext uri="{FF2B5EF4-FFF2-40B4-BE49-F238E27FC236}">
                    <a16:creationId xmlns:a16="http://schemas.microsoft.com/office/drawing/2014/main" id="{7E8AE36D-00EB-4934-35A5-DE70D2B1F0D9}"/>
                  </a:ext>
                </a:extLst>
              </p:cNvPr>
              <p:cNvSpPr txBox="1"/>
              <p:nvPr/>
            </p:nvSpPr>
            <p:spPr>
              <a:xfrm>
                <a:off x="1043658" y="1380895"/>
                <a:ext cx="915828" cy="30777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GB" sz="1400" i="1" smtClean="0">
                          <a:latin typeface="Cambria Math" panose="02040503050406030204" pitchFamily="18" charset="0"/>
                          <a:ea typeface="Cambria Math" panose="02040503050406030204" pitchFamily="18" charset="0"/>
                        </a:rPr>
                        <m:t>∆</m:t>
                      </m:r>
                      <m:r>
                        <a:rPr lang="de-DE" sz="1400" b="0" i="1" smtClean="0">
                          <a:latin typeface="Cambria Math" panose="02040503050406030204" pitchFamily="18" charset="0"/>
                          <a:ea typeface="Cambria Math" panose="02040503050406030204" pitchFamily="18" charset="0"/>
                        </a:rPr>
                        <m:t>𝐿</m:t>
                      </m:r>
                      <m:r>
                        <a:rPr lang="de-DE" sz="1400" b="0" i="1" smtClean="0">
                          <a:latin typeface="Cambria Math" panose="02040503050406030204" pitchFamily="18" charset="0"/>
                          <a:ea typeface="Cambria Math" panose="02040503050406030204" pitchFamily="18" charset="0"/>
                        </a:rPr>
                        <m:t> </m:t>
                      </m:r>
                      <m:r>
                        <a:rPr lang="de-DE" sz="1400" b="0" i="1" smtClean="0">
                          <a:latin typeface="Cambria Math" panose="02040503050406030204" pitchFamily="18" charset="0"/>
                          <a:ea typeface="Cambria Math" panose="02040503050406030204" pitchFamily="18" charset="0"/>
                        </a:rPr>
                        <m:t>𝑖𝑛</m:t>
                      </m:r>
                      <m:r>
                        <a:rPr lang="de-DE" sz="1400" b="0" i="1" smtClean="0">
                          <a:latin typeface="Cambria Math" panose="02040503050406030204" pitchFamily="18" charset="0"/>
                          <a:ea typeface="Cambria Math" panose="02040503050406030204" pitchFamily="18" charset="0"/>
                        </a:rPr>
                        <m:t> </m:t>
                      </m:r>
                      <m:r>
                        <a:rPr lang="de-DE" sz="1400" b="0" i="1" smtClean="0">
                          <a:latin typeface="Cambria Math" panose="02040503050406030204" pitchFamily="18" charset="0"/>
                          <a:ea typeface="Cambria Math" panose="02040503050406030204" pitchFamily="18" charset="0"/>
                        </a:rPr>
                        <m:t>𝑐𝑚</m:t>
                      </m:r>
                    </m:oMath>
                  </m:oMathPara>
                </a14:m>
                <a:endParaRPr lang="en-GB" sz="1400" dirty="0"/>
              </a:p>
            </p:txBody>
          </p:sp>
        </mc:Choice>
        <mc:Fallback>
          <p:sp>
            <p:nvSpPr>
              <p:cNvPr id="6" name="Textfeld 5">
                <a:extLst>
                  <a:ext uri="{FF2B5EF4-FFF2-40B4-BE49-F238E27FC236}">
                    <a16:creationId xmlns:a16="http://schemas.microsoft.com/office/drawing/2014/main" id="{7E8AE36D-00EB-4934-35A5-DE70D2B1F0D9}"/>
                  </a:ext>
                </a:extLst>
              </p:cNvPr>
              <p:cNvSpPr txBox="1">
                <a:spLocks noRot="1" noChangeAspect="1" noMove="1" noResize="1" noEditPoints="1" noAdjustHandles="1" noChangeArrowheads="1" noChangeShapeType="1" noTextEdit="1"/>
              </p:cNvSpPr>
              <p:nvPr/>
            </p:nvSpPr>
            <p:spPr>
              <a:xfrm>
                <a:off x="1043658" y="1380895"/>
                <a:ext cx="915828" cy="307777"/>
              </a:xfrm>
              <a:prstGeom prst="rect">
                <a:avLst/>
              </a:prstGeom>
              <a:blipFill>
                <a:blip r:embed="rId7"/>
                <a:stretch>
                  <a:fillRect b="-16000"/>
                </a:stretch>
              </a:blipFill>
            </p:spPr>
            <p:txBody>
              <a:bodyPr/>
              <a:lstStyle/>
              <a:p>
                <a:r>
                  <a:rPr lang="en-GB">
                    <a:noFill/>
                  </a:rPr>
                  <a:t> </a:t>
                </a:r>
              </a:p>
            </p:txBody>
          </p:sp>
        </mc:Fallback>
      </mc:AlternateContent>
    </p:spTree>
    <p:extLst>
      <p:ext uri="{BB962C8B-B14F-4D97-AF65-F5344CB8AC3E}">
        <p14:creationId xmlns:p14="http://schemas.microsoft.com/office/powerpoint/2010/main" val="157026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136D2-A1C8-BF33-8F33-5F2D9EDD5714}"/>
              </a:ext>
            </a:extLst>
          </p:cNvPr>
          <p:cNvSpPr>
            <a:spLocks noGrp="1"/>
          </p:cNvSpPr>
          <p:nvPr>
            <p:ph type="title"/>
          </p:nvPr>
        </p:nvSpPr>
        <p:spPr/>
        <p:txBody>
          <a:bodyPr/>
          <a:lstStyle/>
          <a:p>
            <a:r>
              <a:rPr lang="en-GB" dirty="0"/>
              <a:t>Results-orange</a:t>
            </a:r>
          </a:p>
        </p:txBody>
      </p:sp>
      <p:graphicFrame>
        <p:nvGraphicFramePr>
          <p:cNvPr id="5" name="Diagramm 4">
            <a:extLst>
              <a:ext uri="{FF2B5EF4-FFF2-40B4-BE49-F238E27FC236}">
                <a16:creationId xmlns:a16="http://schemas.microsoft.com/office/drawing/2014/main" id="{B438455D-05EB-3064-DC7B-3F6C79FB062C}"/>
              </a:ext>
            </a:extLst>
          </p:cNvPr>
          <p:cNvGraphicFramePr>
            <a:graphicFrameLocks/>
          </p:cNvGraphicFramePr>
          <p:nvPr>
            <p:extLst>
              <p:ext uri="{D42A27DB-BD31-4B8C-83A1-F6EECF244321}">
                <p14:modId xmlns:p14="http://schemas.microsoft.com/office/powerpoint/2010/main" val="2540658022"/>
              </p:ext>
            </p:extLst>
          </p:nvPr>
        </p:nvGraphicFramePr>
        <p:xfrm>
          <a:off x="1219200" y="1601173"/>
          <a:ext cx="3657600" cy="185773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feld 2">
            <a:extLst>
              <a:ext uri="{FF2B5EF4-FFF2-40B4-BE49-F238E27FC236}">
                <a16:creationId xmlns:a16="http://schemas.microsoft.com/office/drawing/2014/main" id="{70D577EC-E813-0145-8FBE-66E13F1447ED}"/>
              </a:ext>
            </a:extLst>
          </p:cNvPr>
          <p:cNvSpPr txBox="1"/>
          <p:nvPr/>
        </p:nvSpPr>
        <p:spPr>
          <a:xfrm>
            <a:off x="1371600" y="3680750"/>
            <a:ext cx="2378215" cy="1477328"/>
          </a:xfrm>
          <a:prstGeom prst="rect">
            <a:avLst/>
          </a:prstGeom>
          <a:noFill/>
        </p:spPr>
        <p:txBody>
          <a:bodyPr wrap="none" rtlCol="0">
            <a:spAutoFit/>
          </a:bodyPr>
          <a:lstStyle/>
          <a:p>
            <a:r>
              <a:rPr lang="en-GB" dirty="0"/>
              <a:t>Korange1: 0,56N/cm  </a:t>
            </a:r>
          </a:p>
          <a:p>
            <a:endParaRPr lang="en-GB" dirty="0"/>
          </a:p>
          <a:p>
            <a:r>
              <a:rPr lang="en-GB" dirty="0"/>
              <a:t>Korange2: 0,53N/cm</a:t>
            </a:r>
          </a:p>
          <a:p>
            <a:endParaRPr lang="en-GB" dirty="0"/>
          </a:p>
          <a:p>
            <a:r>
              <a:rPr lang="en-GB" dirty="0"/>
              <a:t>Korange3: 0,53N/cm</a:t>
            </a:r>
          </a:p>
        </p:txBody>
      </p:sp>
      <p:sp>
        <p:nvSpPr>
          <p:cNvPr id="8" name="Textfeld 7">
            <a:extLst>
              <a:ext uri="{FF2B5EF4-FFF2-40B4-BE49-F238E27FC236}">
                <a16:creationId xmlns:a16="http://schemas.microsoft.com/office/drawing/2014/main" id="{763499BB-7857-4D1F-B184-6982D7F3C493}"/>
              </a:ext>
            </a:extLst>
          </p:cNvPr>
          <p:cNvSpPr txBox="1"/>
          <p:nvPr/>
        </p:nvSpPr>
        <p:spPr>
          <a:xfrm>
            <a:off x="1579945" y="5555849"/>
            <a:ext cx="2168542" cy="369332"/>
          </a:xfrm>
          <a:prstGeom prst="rect">
            <a:avLst/>
          </a:prstGeom>
          <a:noFill/>
        </p:spPr>
        <p:txBody>
          <a:bodyPr wrap="none" rtlCol="0">
            <a:spAutoFit/>
          </a:bodyPr>
          <a:lstStyle/>
          <a:p>
            <a:r>
              <a:rPr lang="en-GB" dirty="0" err="1"/>
              <a:t>Aorange</a:t>
            </a:r>
            <a:r>
              <a:rPr lang="en-GB" dirty="0"/>
              <a:t>: 0,54 N/cm</a:t>
            </a:r>
          </a:p>
        </p:txBody>
      </p:sp>
      <mc:AlternateContent xmlns:mc="http://schemas.openxmlformats.org/markup-compatibility/2006" xmlns:a14="http://schemas.microsoft.com/office/drawing/2010/main">
        <mc:Choice Requires="a14">
          <p:sp>
            <p:nvSpPr>
              <p:cNvPr id="9" name="Textfeld 8">
                <a:extLst>
                  <a:ext uri="{FF2B5EF4-FFF2-40B4-BE49-F238E27FC236}">
                    <a16:creationId xmlns:a16="http://schemas.microsoft.com/office/drawing/2014/main" id="{D18A7B59-5290-572D-5A8F-73FFBB2F2325}"/>
                  </a:ext>
                </a:extLst>
              </p:cNvPr>
              <p:cNvSpPr txBox="1"/>
              <p:nvPr/>
            </p:nvSpPr>
            <p:spPr>
              <a:xfrm>
                <a:off x="4072800" y="3691064"/>
                <a:ext cx="2614818"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orange1: </a:t>
                </a:r>
                <a14:m>
                  <m:oMath xmlns:m="http://schemas.openxmlformats.org/officeDocument/2006/math">
                    <m:r>
                      <a:rPr lang="en-GB" i="1" smtClean="0">
                        <a:latin typeface="Cambria Math" panose="02040503050406030204" pitchFamily="18" charset="0"/>
                        <a:ea typeface="Cambria Math" panose="02040503050406030204" pitchFamily="18" charset="0"/>
                      </a:rPr>
                      <m:t>±</m:t>
                    </m:r>
                  </m:oMath>
                </a14:m>
                <a:r>
                  <a:rPr lang="en-GB" dirty="0"/>
                  <a:t>0,03 N/cm</a:t>
                </a:r>
              </a:p>
            </p:txBody>
          </p:sp>
        </mc:Choice>
        <mc:Fallback xmlns="">
          <p:sp>
            <p:nvSpPr>
              <p:cNvPr id="9" name="Textfeld 8">
                <a:extLst>
                  <a:ext uri="{FF2B5EF4-FFF2-40B4-BE49-F238E27FC236}">
                    <a16:creationId xmlns:a16="http://schemas.microsoft.com/office/drawing/2014/main" id="{D18A7B59-5290-572D-5A8F-73FFBB2F2325}"/>
                  </a:ext>
                </a:extLst>
              </p:cNvPr>
              <p:cNvSpPr txBox="1">
                <a:spLocks noRot="1" noChangeAspect="1" noMove="1" noResize="1" noEditPoints="1" noAdjustHandles="1" noChangeArrowheads="1" noChangeShapeType="1" noTextEdit="1"/>
              </p:cNvSpPr>
              <p:nvPr/>
            </p:nvSpPr>
            <p:spPr>
              <a:xfrm>
                <a:off x="4072800" y="3691064"/>
                <a:ext cx="2614818" cy="369332"/>
              </a:xfrm>
              <a:prstGeom prst="rect">
                <a:avLst/>
              </a:prstGeom>
              <a:blipFill>
                <a:blip r:embed="rId3"/>
                <a:stretch>
                  <a:fillRect t="-6667" r="-966" b="-23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feld 9">
                <a:extLst>
                  <a:ext uri="{FF2B5EF4-FFF2-40B4-BE49-F238E27FC236}">
                    <a16:creationId xmlns:a16="http://schemas.microsoft.com/office/drawing/2014/main" id="{182873A0-B62B-E77C-0D23-B473322AF40D}"/>
                  </a:ext>
                </a:extLst>
              </p:cNvPr>
              <p:cNvSpPr txBox="1"/>
              <p:nvPr/>
            </p:nvSpPr>
            <p:spPr>
              <a:xfrm>
                <a:off x="4073157" y="4271922"/>
                <a:ext cx="2614818"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orange2: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0,05 N/cm</a:t>
                </a:r>
              </a:p>
            </p:txBody>
          </p:sp>
        </mc:Choice>
        <mc:Fallback xmlns="">
          <p:sp>
            <p:nvSpPr>
              <p:cNvPr id="10" name="Textfeld 9">
                <a:extLst>
                  <a:ext uri="{FF2B5EF4-FFF2-40B4-BE49-F238E27FC236}">
                    <a16:creationId xmlns:a16="http://schemas.microsoft.com/office/drawing/2014/main" id="{182873A0-B62B-E77C-0D23-B473322AF40D}"/>
                  </a:ext>
                </a:extLst>
              </p:cNvPr>
              <p:cNvSpPr txBox="1">
                <a:spLocks noRot="1" noChangeAspect="1" noMove="1" noResize="1" noEditPoints="1" noAdjustHandles="1" noChangeArrowheads="1" noChangeShapeType="1" noTextEdit="1"/>
              </p:cNvSpPr>
              <p:nvPr/>
            </p:nvSpPr>
            <p:spPr>
              <a:xfrm>
                <a:off x="4073157" y="4271922"/>
                <a:ext cx="2614818" cy="369332"/>
              </a:xfrm>
              <a:prstGeom prst="rect">
                <a:avLst/>
              </a:prstGeom>
              <a:blipFill>
                <a:blip r:embed="rId4"/>
                <a:stretch>
                  <a:fillRect t="-6667" r="-966"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feld 10">
                <a:extLst>
                  <a:ext uri="{FF2B5EF4-FFF2-40B4-BE49-F238E27FC236}">
                    <a16:creationId xmlns:a16="http://schemas.microsoft.com/office/drawing/2014/main" id="{57974C52-1705-2127-2206-32E7057C6207}"/>
                  </a:ext>
                </a:extLst>
              </p:cNvPr>
              <p:cNvSpPr txBox="1"/>
              <p:nvPr/>
            </p:nvSpPr>
            <p:spPr>
              <a:xfrm>
                <a:off x="4073158" y="4793001"/>
                <a:ext cx="2614818" cy="369332"/>
              </a:xfrm>
              <a:prstGeom prst="rect">
                <a:avLst/>
              </a:prstGeom>
              <a:noFill/>
            </p:spPr>
            <p:txBody>
              <a:bodyPr wrap="none" rtlCol="0">
                <a:spAutoFit/>
              </a:bodyPr>
              <a:lstStyle/>
              <a:p>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orange3: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0,06 N/cm</a:t>
                </a:r>
              </a:p>
            </p:txBody>
          </p:sp>
        </mc:Choice>
        <mc:Fallback xmlns="">
          <p:sp>
            <p:nvSpPr>
              <p:cNvPr id="11" name="Textfeld 10">
                <a:extLst>
                  <a:ext uri="{FF2B5EF4-FFF2-40B4-BE49-F238E27FC236}">
                    <a16:creationId xmlns:a16="http://schemas.microsoft.com/office/drawing/2014/main" id="{57974C52-1705-2127-2206-32E7057C6207}"/>
                  </a:ext>
                </a:extLst>
              </p:cNvPr>
              <p:cNvSpPr txBox="1">
                <a:spLocks noRot="1" noChangeAspect="1" noMove="1" noResize="1" noEditPoints="1" noAdjustHandles="1" noChangeArrowheads="1" noChangeShapeType="1" noTextEdit="1"/>
              </p:cNvSpPr>
              <p:nvPr/>
            </p:nvSpPr>
            <p:spPr>
              <a:xfrm>
                <a:off x="4073158" y="4793001"/>
                <a:ext cx="2614818" cy="369332"/>
              </a:xfrm>
              <a:prstGeom prst="rect">
                <a:avLst/>
              </a:prstGeom>
              <a:blipFill>
                <a:blip r:embed="rId5"/>
                <a:stretch>
                  <a:fillRect t="-6667" r="-966" b="-23333"/>
                </a:stretch>
              </a:blipFill>
            </p:spPr>
            <p:txBody>
              <a:bodyPr/>
              <a:lstStyle/>
              <a:p>
                <a:r>
                  <a:rPr lang="en-GB">
                    <a:noFill/>
                  </a:rPr>
                  <a:t> </a:t>
                </a:r>
              </a:p>
            </p:txBody>
          </p:sp>
        </mc:Fallback>
      </mc:AlternateContent>
      <p:sp>
        <p:nvSpPr>
          <p:cNvPr id="12" name="Textfeld 11">
            <a:extLst>
              <a:ext uri="{FF2B5EF4-FFF2-40B4-BE49-F238E27FC236}">
                <a16:creationId xmlns:a16="http://schemas.microsoft.com/office/drawing/2014/main" id="{6FFC5109-B59E-C880-3E69-B3D08290DC63}"/>
              </a:ext>
            </a:extLst>
          </p:cNvPr>
          <p:cNvSpPr txBox="1"/>
          <p:nvPr/>
        </p:nvSpPr>
        <p:spPr>
          <a:xfrm>
            <a:off x="4313499" y="5014841"/>
            <a:ext cx="184731" cy="369332"/>
          </a:xfrm>
          <a:prstGeom prst="rect">
            <a:avLst/>
          </a:prstGeom>
          <a:noFill/>
        </p:spPr>
        <p:txBody>
          <a:bodyPr wrap="none" rtlCol="0">
            <a:spAutoFit/>
          </a:bodyPr>
          <a:lstStyle/>
          <a:p>
            <a:endParaRPr lang="en-GB" dirty="0"/>
          </a:p>
        </p:txBody>
      </p:sp>
      <mc:AlternateContent xmlns:mc="http://schemas.openxmlformats.org/markup-compatibility/2006" xmlns:a14="http://schemas.microsoft.com/office/drawing/2010/main">
        <mc:Choice Requires="a14">
          <p:sp>
            <p:nvSpPr>
              <p:cNvPr id="13" name="Textfeld 12">
                <a:extLst>
                  <a:ext uri="{FF2B5EF4-FFF2-40B4-BE49-F238E27FC236}">
                    <a16:creationId xmlns:a16="http://schemas.microsoft.com/office/drawing/2014/main" id="{5BB45A4F-2CD0-DF30-C571-7B6645B01B65}"/>
                  </a:ext>
                </a:extLst>
              </p:cNvPr>
              <p:cNvSpPr txBox="1"/>
              <p:nvPr/>
            </p:nvSpPr>
            <p:spPr>
              <a:xfrm>
                <a:off x="4098806" y="5601867"/>
                <a:ext cx="2616064" cy="369332"/>
              </a:xfrm>
              <a:prstGeom prst="rect">
                <a:avLst/>
              </a:prstGeom>
              <a:noFill/>
            </p:spPr>
            <p:txBody>
              <a:bodyPr wrap="square" rtlCol="0">
                <a:spAutoFit/>
              </a:bodyPr>
              <a:lstStyle/>
              <a:p>
                <a:r>
                  <a:rPr lang="en-GB" dirty="0"/>
                  <a:t>A</a:t>
                </a:r>
                <a14:m>
                  <m:oMath xmlns:m="http://schemas.openxmlformats.org/officeDocument/2006/math">
                    <m:r>
                      <a:rPr lang="en-GB" i="1" smtClean="0">
                        <a:latin typeface="Cambria Math" panose="02040503050406030204" pitchFamily="18" charset="0"/>
                        <a:ea typeface="Cambria Math" panose="02040503050406030204" pitchFamily="18" charset="0"/>
                      </a:rPr>
                      <m:t>∆</m:t>
                    </m:r>
                    <m:r>
                      <m:rPr>
                        <m:sty m:val="p"/>
                      </m:rPr>
                      <a:rPr lang="de-DE" b="0" i="0" smtClean="0">
                        <a:latin typeface="Cambria Math" panose="02040503050406030204" pitchFamily="18" charset="0"/>
                        <a:ea typeface="Cambria Math" panose="02040503050406030204" pitchFamily="18" charset="0"/>
                      </a:rPr>
                      <m:t>k</m:t>
                    </m:r>
                  </m:oMath>
                </a14:m>
                <a:r>
                  <a:rPr lang="en-GB" dirty="0"/>
                  <a:t>orange: </a:t>
                </a:r>
                <a14:m>
                  <m:oMath xmlns:m="http://schemas.openxmlformats.org/officeDocument/2006/math">
                    <m:r>
                      <a:rPr lang="en-GB" i="1">
                        <a:latin typeface="Cambria Math" panose="02040503050406030204" pitchFamily="18" charset="0"/>
                        <a:ea typeface="Cambria Math" panose="02040503050406030204" pitchFamily="18" charset="0"/>
                      </a:rPr>
                      <m:t>±</m:t>
                    </m:r>
                  </m:oMath>
                </a14:m>
                <a:r>
                  <a:rPr lang="en-GB" dirty="0"/>
                  <a:t>0,05 N/cm</a:t>
                </a:r>
              </a:p>
            </p:txBody>
          </p:sp>
        </mc:Choice>
        <mc:Fallback xmlns="">
          <p:sp>
            <p:nvSpPr>
              <p:cNvPr id="13" name="Textfeld 12">
                <a:extLst>
                  <a:ext uri="{FF2B5EF4-FFF2-40B4-BE49-F238E27FC236}">
                    <a16:creationId xmlns:a16="http://schemas.microsoft.com/office/drawing/2014/main" id="{5BB45A4F-2CD0-DF30-C571-7B6645B01B65}"/>
                  </a:ext>
                </a:extLst>
              </p:cNvPr>
              <p:cNvSpPr txBox="1">
                <a:spLocks noRot="1" noChangeAspect="1" noMove="1" noResize="1" noEditPoints="1" noAdjustHandles="1" noChangeArrowheads="1" noChangeShapeType="1" noTextEdit="1"/>
              </p:cNvSpPr>
              <p:nvPr/>
            </p:nvSpPr>
            <p:spPr>
              <a:xfrm>
                <a:off x="4098806" y="5601867"/>
                <a:ext cx="2616064" cy="369332"/>
              </a:xfrm>
              <a:prstGeom prst="rect">
                <a:avLst/>
              </a:prstGeom>
              <a:blipFill>
                <a:blip r:embed="rId6"/>
                <a:stretch>
                  <a:fillRect l="-1932" t="-10000" r="-483" b="-23333"/>
                </a:stretch>
              </a:blipFill>
            </p:spPr>
            <p:txBody>
              <a:bodyPr/>
              <a:lstStyle/>
              <a:p>
                <a:r>
                  <a:rPr lang="en-GB">
                    <a:noFill/>
                  </a:rPr>
                  <a:t> </a:t>
                </a:r>
              </a:p>
            </p:txBody>
          </p:sp>
        </mc:Fallback>
      </mc:AlternateContent>
      <p:sp>
        <p:nvSpPr>
          <p:cNvPr id="4" name="Fußzeilenplatzhalter 3">
            <a:extLst>
              <a:ext uri="{FF2B5EF4-FFF2-40B4-BE49-F238E27FC236}">
                <a16:creationId xmlns:a16="http://schemas.microsoft.com/office/drawing/2014/main" id="{AC441C33-E201-C05E-4F3D-A066EA5413F6}"/>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58810EA1-9C15-CBFF-5C24-C31CA8F4732A}"/>
              </a:ext>
            </a:extLst>
          </p:cNvPr>
          <p:cNvSpPr>
            <a:spLocks noGrp="1"/>
          </p:cNvSpPr>
          <p:nvPr>
            <p:ph type="sldNum" sz="quarter" idx="12"/>
          </p:nvPr>
        </p:nvSpPr>
        <p:spPr/>
        <p:txBody>
          <a:bodyPr/>
          <a:lstStyle/>
          <a:p>
            <a:fld id="{1F72E13D-C637-7644-9038-D6AB7C4B64B5}" type="slidenum">
              <a:rPr lang="en-GB" smtClean="0"/>
              <a:t>12</a:t>
            </a:fld>
            <a:endParaRPr lang="en-GB"/>
          </a:p>
        </p:txBody>
      </p:sp>
      <p:sp>
        <p:nvSpPr>
          <p:cNvPr id="7" name="Textfeld 6">
            <a:extLst>
              <a:ext uri="{FF2B5EF4-FFF2-40B4-BE49-F238E27FC236}">
                <a16:creationId xmlns:a16="http://schemas.microsoft.com/office/drawing/2014/main" id="{EAAF1C9E-2458-5438-611D-AD199C7344B2}"/>
              </a:ext>
            </a:extLst>
          </p:cNvPr>
          <p:cNvSpPr txBox="1"/>
          <p:nvPr/>
        </p:nvSpPr>
        <p:spPr>
          <a:xfrm>
            <a:off x="5081286" y="3206187"/>
            <a:ext cx="336952" cy="369332"/>
          </a:xfrm>
          <a:prstGeom prst="rect">
            <a:avLst/>
          </a:prstGeom>
          <a:noFill/>
        </p:spPr>
        <p:txBody>
          <a:bodyPr wrap="none" rtlCol="0">
            <a:spAutoFit/>
          </a:bodyPr>
          <a:lstStyle/>
          <a:p>
            <a:r>
              <a:rPr lang="en-GB" dirty="0"/>
              <a:t>N</a:t>
            </a:r>
          </a:p>
        </p:txBody>
      </p:sp>
      <p:sp>
        <p:nvSpPr>
          <p:cNvPr id="15" name="Textfeld 14">
            <a:extLst>
              <a:ext uri="{FF2B5EF4-FFF2-40B4-BE49-F238E27FC236}">
                <a16:creationId xmlns:a16="http://schemas.microsoft.com/office/drawing/2014/main" id="{164B5770-3105-2A4F-0CB0-EE513B2E6DDB}"/>
              </a:ext>
            </a:extLst>
          </p:cNvPr>
          <p:cNvSpPr txBox="1"/>
          <p:nvPr/>
        </p:nvSpPr>
        <p:spPr>
          <a:xfrm>
            <a:off x="827175" y="1447284"/>
            <a:ext cx="1505540" cy="307777"/>
          </a:xfrm>
          <a:prstGeom prst="rect">
            <a:avLst/>
          </a:prstGeom>
          <a:noFill/>
        </p:spPr>
        <p:txBody>
          <a:bodyPr wrap="none" rtlCol="0">
            <a:spAutoFit/>
          </a:bodyPr>
          <a:lstStyle/>
          <a:p>
            <a:r>
              <a:rPr lang="en-GB" sz="1400" dirty="0"/>
              <a:t>Change in Length</a:t>
            </a:r>
          </a:p>
        </p:txBody>
      </p:sp>
    </p:spTree>
    <p:extLst>
      <p:ext uri="{BB962C8B-B14F-4D97-AF65-F5344CB8AC3E}">
        <p14:creationId xmlns:p14="http://schemas.microsoft.com/office/powerpoint/2010/main" val="3459430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493813-4A38-F257-140E-B9F8371D7021}"/>
              </a:ext>
            </a:extLst>
          </p:cNvPr>
          <p:cNvSpPr>
            <a:spLocks noGrp="1"/>
          </p:cNvSpPr>
          <p:nvPr>
            <p:ph type="title"/>
          </p:nvPr>
        </p:nvSpPr>
        <p:spPr/>
        <p:txBody>
          <a:bodyPr/>
          <a:lstStyle/>
          <a:p>
            <a:pPr algn="ctr"/>
            <a:r>
              <a:rPr lang="en-GB" dirty="0"/>
              <a:t>Experimental setup - Shooting </a:t>
            </a:r>
          </a:p>
        </p:txBody>
      </p:sp>
      <p:sp>
        <p:nvSpPr>
          <p:cNvPr id="3" name="Inhaltsplatzhalter 2">
            <a:extLst>
              <a:ext uri="{FF2B5EF4-FFF2-40B4-BE49-F238E27FC236}">
                <a16:creationId xmlns:a16="http://schemas.microsoft.com/office/drawing/2014/main" id="{23F0BFDD-E3B2-EF97-97BA-1C8D0D2B7A57}"/>
              </a:ext>
            </a:extLst>
          </p:cNvPr>
          <p:cNvSpPr>
            <a:spLocks noGrp="1"/>
          </p:cNvSpPr>
          <p:nvPr>
            <p:ph idx="1"/>
          </p:nvPr>
        </p:nvSpPr>
        <p:spPr/>
        <p:txBody>
          <a:bodyPr/>
          <a:lstStyle/>
          <a:p>
            <a:endParaRPr lang="en-GB" dirty="0"/>
          </a:p>
          <a:p>
            <a:endParaRPr lang="en-GB" dirty="0"/>
          </a:p>
        </p:txBody>
      </p:sp>
      <p:pic>
        <p:nvPicPr>
          <p:cNvPr id="8" name="Grafik 7">
            <a:extLst>
              <a:ext uri="{FF2B5EF4-FFF2-40B4-BE49-F238E27FC236}">
                <a16:creationId xmlns:a16="http://schemas.microsoft.com/office/drawing/2014/main" id="{166F0623-9D12-FA24-CDAF-2E6730919C0C}"/>
              </a:ext>
            </a:extLst>
          </p:cNvPr>
          <p:cNvPicPr>
            <a:picLocks noChangeAspect="1"/>
          </p:cNvPicPr>
          <p:nvPr/>
        </p:nvPicPr>
        <p:blipFill>
          <a:blip r:embed="rId2"/>
          <a:stretch>
            <a:fillRect/>
          </a:stretch>
        </p:blipFill>
        <p:spPr>
          <a:xfrm>
            <a:off x="888357" y="1629184"/>
            <a:ext cx="4539705" cy="3404779"/>
          </a:xfrm>
          <a:prstGeom prst="rect">
            <a:avLst/>
          </a:prstGeom>
        </p:spPr>
      </p:pic>
      <p:sp>
        <p:nvSpPr>
          <p:cNvPr id="11" name="Textfeld 10">
            <a:extLst>
              <a:ext uri="{FF2B5EF4-FFF2-40B4-BE49-F238E27FC236}">
                <a16:creationId xmlns:a16="http://schemas.microsoft.com/office/drawing/2014/main" id="{36D5D8EC-5D9A-F653-0C3C-307DAB1389D7}"/>
              </a:ext>
            </a:extLst>
          </p:cNvPr>
          <p:cNvSpPr txBox="1"/>
          <p:nvPr/>
        </p:nvSpPr>
        <p:spPr>
          <a:xfrm>
            <a:off x="8900932" y="2952797"/>
            <a:ext cx="1441805" cy="369332"/>
          </a:xfrm>
          <a:prstGeom prst="rect">
            <a:avLst/>
          </a:prstGeom>
          <a:noFill/>
        </p:spPr>
        <p:txBody>
          <a:bodyPr wrap="none" rtlCol="0">
            <a:spAutoFit/>
          </a:bodyPr>
          <a:lstStyle/>
          <a:p>
            <a:r>
              <a:rPr lang="en-GB" dirty="0"/>
              <a:t>Rubber band</a:t>
            </a:r>
          </a:p>
        </p:txBody>
      </p:sp>
      <p:cxnSp>
        <p:nvCxnSpPr>
          <p:cNvPr id="13" name="Gerade Verbindung 12">
            <a:extLst>
              <a:ext uri="{FF2B5EF4-FFF2-40B4-BE49-F238E27FC236}">
                <a16:creationId xmlns:a16="http://schemas.microsoft.com/office/drawing/2014/main" id="{3D347F20-8250-5017-2433-870527A863FF}"/>
              </a:ext>
            </a:extLst>
          </p:cNvPr>
          <p:cNvCxnSpPr>
            <a:cxnSpLocks/>
            <a:endCxn id="11" idx="1"/>
          </p:cNvCxnSpPr>
          <p:nvPr/>
        </p:nvCxnSpPr>
        <p:spPr>
          <a:xfrm>
            <a:off x="3820246" y="2906117"/>
            <a:ext cx="5080686" cy="231346"/>
          </a:xfrm>
          <a:prstGeom prst="line">
            <a:avLst/>
          </a:prstGeom>
        </p:spPr>
        <p:style>
          <a:lnRef idx="1">
            <a:schemeClr val="accent2"/>
          </a:lnRef>
          <a:fillRef idx="0">
            <a:schemeClr val="accent2"/>
          </a:fillRef>
          <a:effectRef idx="0">
            <a:schemeClr val="accent2"/>
          </a:effectRef>
          <a:fontRef idx="minor">
            <a:schemeClr val="tx1"/>
          </a:fontRef>
        </p:style>
      </p:cxnSp>
      <p:cxnSp>
        <p:nvCxnSpPr>
          <p:cNvPr id="15" name="Gerade Verbindung 14">
            <a:extLst>
              <a:ext uri="{FF2B5EF4-FFF2-40B4-BE49-F238E27FC236}">
                <a16:creationId xmlns:a16="http://schemas.microsoft.com/office/drawing/2014/main" id="{F681F692-8FF4-1FE3-9BB4-B7238D8DE765}"/>
              </a:ext>
            </a:extLst>
          </p:cNvPr>
          <p:cNvCxnSpPr>
            <a:cxnSpLocks/>
          </p:cNvCxnSpPr>
          <p:nvPr/>
        </p:nvCxnSpPr>
        <p:spPr>
          <a:xfrm>
            <a:off x="4386805" y="3541853"/>
            <a:ext cx="4178461" cy="717631"/>
          </a:xfrm>
          <a:prstGeom prst="line">
            <a:avLst/>
          </a:prstGeom>
        </p:spPr>
        <p:style>
          <a:lnRef idx="1">
            <a:schemeClr val="accent2"/>
          </a:lnRef>
          <a:fillRef idx="0">
            <a:schemeClr val="accent2"/>
          </a:fillRef>
          <a:effectRef idx="0">
            <a:schemeClr val="accent2"/>
          </a:effectRef>
          <a:fontRef idx="minor">
            <a:schemeClr val="tx1"/>
          </a:fontRef>
        </p:style>
      </p:cxnSp>
      <p:sp>
        <p:nvSpPr>
          <p:cNvPr id="16" name="Textfeld 15">
            <a:extLst>
              <a:ext uri="{FF2B5EF4-FFF2-40B4-BE49-F238E27FC236}">
                <a16:creationId xmlns:a16="http://schemas.microsoft.com/office/drawing/2014/main" id="{B2D1DA13-A814-977E-5AA7-D423E3CEB168}"/>
              </a:ext>
            </a:extLst>
          </p:cNvPr>
          <p:cNvSpPr txBox="1"/>
          <p:nvPr/>
        </p:nvSpPr>
        <p:spPr>
          <a:xfrm>
            <a:off x="8693052" y="4076700"/>
            <a:ext cx="1996380" cy="369332"/>
          </a:xfrm>
          <a:prstGeom prst="rect">
            <a:avLst/>
          </a:prstGeom>
          <a:noFill/>
        </p:spPr>
        <p:txBody>
          <a:bodyPr wrap="none" rtlCol="0">
            <a:spAutoFit/>
          </a:bodyPr>
          <a:lstStyle/>
          <a:p>
            <a:r>
              <a:rPr lang="en-GB" dirty="0"/>
              <a:t>Movable Lego Part</a:t>
            </a:r>
          </a:p>
        </p:txBody>
      </p:sp>
      <p:sp>
        <p:nvSpPr>
          <p:cNvPr id="17" name="Textfeld 16">
            <a:extLst>
              <a:ext uri="{FF2B5EF4-FFF2-40B4-BE49-F238E27FC236}">
                <a16:creationId xmlns:a16="http://schemas.microsoft.com/office/drawing/2014/main" id="{3977C3EE-DAE2-8053-0E07-FD3685B33C64}"/>
              </a:ext>
            </a:extLst>
          </p:cNvPr>
          <p:cNvSpPr txBox="1"/>
          <p:nvPr/>
        </p:nvSpPr>
        <p:spPr>
          <a:xfrm>
            <a:off x="7148689" y="5098073"/>
            <a:ext cx="5080686" cy="923330"/>
          </a:xfrm>
          <a:prstGeom prst="rect">
            <a:avLst/>
          </a:prstGeom>
          <a:noFill/>
        </p:spPr>
        <p:txBody>
          <a:bodyPr wrap="none" rtlCol="0">
            <a:spAutoFit/>
          </a:bodyPr>
          <a:lstStyle/>
          <a:p>
            <a:r>
              <a:rPr lang="en-GB" dirty="0"/>
              <a:t>This part can be rotated to twist the rubber band</a:t>
            </a:r>
          </a:p>
          <a:p>
            <a:r>
              <a:rPr lang="en-GB" dirty="0"/>
              <a:t>and pulled out fast to make the rubber band shoot</a:t>
            </a:r>
          </a:p>
          <a:p>
            <a:endParaRPr lang="en-GB" dirty="0"/>
          </a:p>
        </p:txBody>
      </p:sp>
      <p:sp>
        <p:nvSpPr>
          <p:cNvPr id="20" name="Rechteck 19">
            <a:extLst>
              <a:ext uri="{FF2B5EF4-FFF2-40B4-BE49-F238E27FC236}">
                <a16:creationId xmlns:a16="http://schemas.microsoft.com/office/drawing/2014/main" id="{E7301E89-0D90-F31E-D649-FD79AF1B9580}"/>
              </a:ext>
            </a:extLst>
          </p:cNvPr>
          <p:cNvSpPr/>
          <p:nvPr/>
        </p:nvSpPr>
        <p:spPr>
          <a:xfrm>
            <a:off x="972273" y="5555848"/>
            <a:ext cx="2604304" cy="1679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hteck 20">
            <a:extLst>
              <a:ext uri="{FF2B5EF4-FFF2-40B4-BE49-F238E27FC236}">
                <a16:creationId xmlns:a16="http://schemas.microsoft.com/office/drawing/2014/main" id="{0AC5E12F-5E91-B82B-FA85-B36E681A16C6}"/>
              </a:ext>
            </a:extLst>
          </p:cNvPr>
          <p:cNvSpPr/>
          <p:nvPr/>
        </p:nvSpPr>
        <p:spPr>
          <a:xfrm>
            <a:off x="3334110" y="5380298"/>
            <a:ext cx="486136" cy="1620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feld 21">
            <a:extLst>
              <a:ext uri="{FF2B5EF4-FFF2-40B4-BE49-F238E27FC236}">
                <a16:creationId xmlns:a16="http://schemas.microsoft.com/office/drawing/2014/main" id="{6D4874DC-2E5C-1B58-5092-F7134217B508}"/>
              </a:ext>
            </a:extLst>
          </p:cNvPr>
          <p:cNvSpPr txBox="1"/>
          <p:nvPr/>
        </p:nvSpPr>
        <p:spPr>
          <a:xfrm>
            <a:off x="972273" y="5098073"/>
            <a:ext cx="1805652" cy="369332"/>
          </a:xfrm>
          <a:prstGeom prst="rect">
            <a:avLst/>
          </a:prstGeom>
          <a:noFill/>
        </p:spPr>
        <p:txBody>
          <a:bodyPr wrap="square" rtlCol="0">
            <a:spAutoFit/>
          </a:bodyPr>
          <a:lstStyle/>
          <a:p>
            <a:r>
              <a:rPr lang="en-GB" dirty="0"/>
              <a:t>Lego contraption</a:t>
            </a:r>
          </a:p>
        </p:txBody>
      </p:sp>
      <p:cxnSp>
        <p:nvCxnSpPr>
          <p:cNvPr id="24" name="Gerade Verbindung 23">
            <a:extLst>
              <a:ext uri="{FF2B5EF4-FFF2-40B4-BE49-F238E27FC236}">
                <a16:creationId xmlns:a16="http://schemas.microsoft.com/office/drawing/2014/main" id="{1D059136-AFF8-49AE-E7F0-9063D9D95037}"/>
              </a:ext>
            </a:extLst>
          </p:cNvPr>
          <p:cNvCxnSpPr>
            <a:cxnSpLocks/>
            <a:stCxn id="21" idx="1"/>
            <a:endCxn id="22" idx="3"/>
          </p:cNvCxnSpPr>
          <p:nvPr/>
        </p:nvCxnSpPr>
        <p:spPr>
          <a:xfrm flipH="1" flipV="1">
            <a:off x="2777925" y="5282739"/>
            <a:ext cx="556185" cy="178582"/>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hteck 25">
            <a:extLst>
              <a:ext uri="{FF2B5EF4-FFF2-40B4-BE49-F238E27FC236}">
                <a16:creationId xmlns:a16="http://schemas.microsoft.com/office/drawing/2014/main" id="{D0B660C2-C10A-7DD0-9950-3704E1F0C59F}"/>
              </a:ext>
            </a:extLst>
          </p:cNvPr>
          <p:cNvSpPr/>
          <p:nvPr/>
        </p:nvSpPr>
        <p:spPr>
          <a:xfrm>
            <a:off x="972273" y="5723791"/>
            <a:ext cx="127322" cy="1134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hteck 26">
            <a:extLst>
              <a:ext uri="{FF2B5EF4-FFF2-40B4-BE49-F238E27FC236}">
                <a16:creationId xmlns:a16="http://schemas.microsoft.com/office/drawing/2014/main" id="{51269CDF-B274-1831-7DB2-D9F236F8A90D}"/>
              </a:ext>
            </a:extLst>
          </p:cNvPr>
          <p:cNvSpPr/>
          <p:nvPr/>
        </p:nvSpPr>
        <p:spPr>
          <a:xfrm>
            <a:off x="3252486" y="5716181"/>
            <a:ext cx="162045" cy="11418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A51C728E-10C7-1CE5-9E2C-87053AF31C86}"/>
              </a:ext>
            </a:extLst>
          </p:cNvPr>
          <p:cNvSpPr/>
          <p:nvPr/>
        </p:nvSpPr>
        <p:spPr>
          <a:xfrm>
            <a:off x="4162599" y="5393803"/>
            <a:ext cx="427663" cy="1620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feld 29">
            <a:extLst>
              <a:ext uri="{FF2B5EF4-FFF2-40B4-BE49-F238E27FC236}">
                <a16:creationId xmlns:a16="http://schemas.microsoft.com/office/drawing/2014/main" id="{149888C3-3513-D035-2056-74C3F948D6E6}"/>
              </a:ext>
            </a:extLst>
          </p:cNvPr>
          <p:cNvSpPr txBox="1"/>
          <p:nvPr/>
        </p:nvSpPr>
        <p:spPr>
          <a:xfrm>
            <a:off x="4838218" y="5312780"/>
            <a:ext cx="1441805" cy="369332"/>
          </a:xfrm>
          <a:prstGeom prst="rect">
            <a:avLst/>
          </a:prstGeom>
          <a:noFill/>
        </p:spPr>
        <p:txBody>
          <a:bodyPr wrap="none" rtlCol="0">
            <a:spAutoFit/>
          </a:bodyPr>
          <a:lstStyle/>
          <a:p>
            <a:r>
              <a:rPr lang="en-GB" dirty="0"/>
              <a:t>Rubber band</a:t>
            </a:r>
          </a:p>
        </p:txBody>
      </p:sp>
      <p:cxnSp>
        <p:nvCxnSpPr>
          <p:cNvPr id="32" name="Gerade Verbindung 31">
            <a:extLst>
              <a:ext uri="{FF2B5EF4-FFF2-40B4-BE49-F238E27FC236}">
                <a16:creationId xmlns:a16="http://schemas.microsoft.com/office/drawing/2014/main" id="{C54624EA-5506-C66C-A2E3-C383E4D984F4}"/>
              </a:ext>
            </a:extLst>
          </p:cNvPr>
          <p:cNvCxnSpPr>
            <a:stCxn id="29" idx="6"/>
            <a:endCxn id="30" idx="1"/>
          </p:cNvCxnSpPr>
          <p:nvPr/>
        </p:nvCxnSpPr>
        <p:spPr>
          <a:xfrm>
            <a:off x="4590262" y="5474826"/>
            <a:ext cx="247956" cy="22620"/>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3CC097A8-8FEC-04FD-40A8-34FC9B0EB06A}"/>
              </a:ext>
            </a:extLst>
          </p:cNvPr>
          <p:cNvSpPr txBox="1"/>
          <p:nvPr/>
        </p:nvSpPr>
        <p:spPr>
          <a:xfrm>
            <a:off x="5569526" y="1565227"/>
            <a:ext cx="5691815" cy="923330"/>
          </a:xfrm>
          <a:prstGeom prst="rect">
            <a:avLst/>
          </a:prstGeom>
          <a:noFill/>
        </p:spPr>
        <p:txBody>
          <a:bodyPr wrap="none" rtlCol="0">
            <a:spAutoFit/>
          </a:bodyPr>
          <a:lstStyle/>
          <a:p>
            <a:pPr marL="285750" indent="-285750">
              <a:buFont typeface="Arial" panose="020B0604020202020204" pitchFamily="34" charset="0"/>
              <a:buChar char="•"/>
            </a:pPr>
            <a:r>
              <a:rPr lang="en-GB" dirty="0"/>
              <a:t>The angle to the desk will always be 0°</a:t>
            </a:r>
          </a:p>
          <a:p>
            <a:pPr marL="285750" indent="-285750">
              <a:buFont typeface="Arial" panose="020B0604020202020204" pitchFamily="34" charset="0"/>
              <a:buChar char="•"/>
            </a:pPr>
            <a:r>
              <a:rPr lang="en-GB" dirty="0"/>
              <a:t>The height from which it will be shot is always 75,5cm</a:t>
            </a:r>
          </a:p>
          <a:p>
            <a:endParaRPr lang="en-GB" dirty="0"/>
          </a:p>
        </p:txBody>
      </p:sp>
      <p:sp>
        <p:nvSpPr>
          <p:cNvPr id="35" name="Fußzeilenplatzhalter 34">
            <a:extLst>
              <a:ext uri="{FF2B5EF4-FFF2-40B4-BE49-F238E27FC236}">
                <a16:creationId xmlns:a16="http://schemas.microsoft.com/office/drawing/2014/main" id="{0DB43BA4-06DF-70CA-FA17-B4C066D05283}"/>
              </a:ext>
            </a:extLst>
          </p:cNvPr>
          <p:cNvSpPr>
            <a:spLocks noGrp="1"/>
          </p:cNvSpPr>
          <p:nvPr>
            <p:ph type="ftr" sz="quarter" idx="11"/>
          </p:nvPr>
        </p:nvSpPr>
        <p:spPr/>
        <p:txBody>
          <a:bodyPr/>
          <a:lstStyle/>
          <a:p>
            <a:endParaRPr lang="en-GB"/>
          </a:p>
        </p:txBody>
      </p:sp>
      <p:sp>
        <p:nvSpPr>
          <p:cNvPr id="36" name="Foliennummernplatzhalter 35">
            <a:extLst>
              <a:ext uri="{FF2B5EF4-FFF2-40B4-BE49-F238E27FC236}">
                <a16:creationId xmlns:a16="http://schemas.microsoft.com/office/drawing/2014/main" id="{EE1B4BF4-E27B-E7CD-56B5-300A707B9EEC}"/>
              </a:ext>
            </a:extLst>
          </p:cNvPr>
          <p:cNvSpPr>
            <a:spLocks noGrp="1"/>
          </p:cNvSpPr>
          <p:nvPr>
            <p:ph type="sldNum" sz="quarter" idx="12"/>
          </p:nvPr>
        </p:nvSpPr>
        <p:spPr/>
        <p:txBody>
          <a:bodyPr/>
          <a:lstStyle/>
          <a:p>
            <a:fld id="{1F72E13D-C637-7644-9038-D6AB7C4B64B5}" type="slidenum">
              <a:rPr lang="en-GB" smtClean="0"/>
              <a:t>13</a:t>
            </a:fld>
            <a:endParaRPr lang="en-GB"/>
          </a:p>
        </p:txBody>
      </p:sp>
    </p:spTree>
    <p:extLst>
      <p:ext uri="{BB962C8B-B14F-4D97-AF65-F5344CB8AC3E}">
        <p14:creationId xmlns:p14="http://schemas.microsoft.com/office/powerpoint/2010/main" val="3197268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34242E-1B55-9B2B-DB0C-22110B056D68}"/>
              </a:ext>
            </a:extLst>
          </p:cNvPr>
          <p:cNvSpPr>
            <a:spLocks noGrp="1"/>
          </p:cNvSpPr>
          <p:nvPr>
            <p:ph type="title"/>
          </p:nvPr>
        </p:nvSpPr>
        <p:spPr/>
        <p:txBody>
          <a:bodyPr/>
          <a:lstStyle/>
          <a:p>
            <a:r>
              <a:rPr lang="en-GB" dirty="0"/>
              <a:t>Results-Blue</a:t>
            </a:r>
          </a:p>
        </p:txBody>
      </p:sp>
      <p:sp>
        <p:nvSpPr>
          <p:cNvPr id="3" name="Inhaltsplatzhalter 2">
            <a:extLst>
              <a:ext uri="{FF2B5EF4-FFF2-40B4-BE49-F238E27FC236}">
                <a16:creationId xmlns:a16="http://schemas.microsoft.com/office/drawing/2014/main" id="{B9D0206F-4507-298E-0D58-7165A661A36A}"/>
              </a:ext>
            </a:extLst>
          </p:cNvPr>
          <p:cNvSpPr>
            <a:spLocks noGrp="1"/>
          </p:cNvSpPr>
          <p:nvPr>
            <p:ph idx="1"/>
          </p:nvPr>
        </p:nvSpPr>
        <p:spPr/>
        <p:txBody>
          <a:bodyPr/>
          <a:lstStyle/>
          <a:p>
            <a:endParaRPr lang="en-GB" dirty="0"/>
          </a:p>
          <a:p>
            <a:endParaRPr lang="en-GB" dirty="0"/>
          </a:p>
          <a:p>
            <a:endParaRPr lang="en-GB" dirty="0"/>
          </a:p>
          <a:p>
            <a:endParaRPr lang="en-GB" dirty="0"/>
          </a:p>
          <a:p>
            <a:pPr marL="0" indent="0">
              <a:buNone/>
            </a:pPr>
            <a:endParaRPr lang="en-GB" dirty="0"/>
          </a:p>
        </p:txBody>
      </p:sp>
      <p:graphicFrame>
        <p:nvGraphicFramePr>
          <p:cNvPr id="7" name="Diagramm 6">
            <a:extLst>
              <a:ext uri="{FF2B5EF4-FFF2-40B4-BE49-F238E27FC236}">
                <a16:creationId xmlns:a16="http://schemas.microsoft.com/office/drawing/2014/main" id="{6F408F1C-8212-D528-2EE4-61E03F821CCD}"/>
              </a:ext>
            </a:extLst>
          </p:cNvPr>
          <p:cNvGraphicFramePr>
            <a:graphicFrameLocks/>
          </p:cNvGraphicFramePr>
          <p:nvPr>
            <p:extLst>
              <p:ext uri="{D42A27DB-BD31-4B8C-83A1-F6EECF244321}">
                <p14:modId xmlns:p14="http://schemas.microsoft.com/office/powerpoint/2010/main" val="3509911848"/>
              </p:ext>
            </p:extLst>
          </p:nvPr>
        </p:nvGraphicFramePr>
        <p:xfrm>
          <a:off x="964557" y="1572557"/>
          <a:ext cx="3341225" cy="1919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elle 8">
            <a:extLst>
              <a:ext uri="{FF2B5EF4-FFF2-40B4-BE49-F238E27FC236}">
                <a16:creationId xmlns:a16="http://schemas.microsoft.com/office/drawing/2014/main" id="{2AC3FF1B-7D19-22A6-55D3-7EEB6AD3DB75}"/>
              </a:ext>
            </a:extLst>
          </p:cNvPr>
          <p:cNvGraphicFramePr>
            <a:graphicFrameLocks noGrp="1"/>
          </p:cNvGraphicFramePr>
          <p:nvPr>
            <p:extLst>
              <p:ext uri="{D42A27DB-BD31-4B8C-83A1-F6EECF244321}">
                <p14:modId xmlns:p14="http://schemas.microsoft.com/office/powerpoint/2010/main" val="3750553296"/>
              </p:ext>
            </p:extLst>
          </p:nvPr>
        </p:nvGraphicFramePr>
        <p:xfrm>
          <a:off x="964557" y="4076700"/>
          <a:ext cx="3803572" cy="1885711"/>
        </p:xfrm>
        <a:graphic>
          <a:graphicData uri="http://schemas.openxmlformats.org/drawingml/2006/table">
            <a:tbl>
              <a:tblPr firstRow="1" bandRow="1">
                <a:tableStyleId>{5C22544A-7EE6-4342-B048-85BDC9FD1C3A}</a:tableStyleId>
              </a:tblPr>
              <a:tblGrid>
                <a:gridCol w="950893">
                  <a:extLst>
                    <a:ext uri="{9D8B030D-6E8A-4147-A177-3AD203B41FA5}">
                      <a16:colId xmlns:a16="http://schemas.microsoft.com/office/drawing/2014/main" val="1273125264"/>
                    </a:ext>
                  </a:extLst>
                </a:gridCol>
                <a:gridCol w="950893">
                  <a:extLst>
                    <a:ext uri="{9D8B030D-6E8A-4147-A177-3AD203B41FA5}">
                      <a16:colId xmlns:a16="http://schemas.microsoft.com/office/drawing/2014/main" val="1313857648"/>
                    </a:ext>
                  </a:extLst>
                </a:gridCol>
                <a:gridCol w="950893">
                  <a:extLst>
                    <a:ext uri="{9D8B030D-6E8A-4147-A177-3AD203B41FA5}">
                      <a16:colId xmlns:a16="http://schemas.microsoft.com/office/drawing/2014/main" val="3350166155"/>
                    </a:ext>
                  </a:extLst>
                </a:gridCol>
                <a:gridCol w="950893">
                  <a:extLst>
                    <a:ext uri="{9D8B030D-6E8A-4147-A177-3AD203B41FA5}">
                      <a16:colId xmlns:a16="http://schemas.microsoft.com/office/drawing/2014/main" val="1930122155"/>
                    </a:ext>
                  </a:extLst>
                </a:gridCol>
              </a:tblGrid>
              <a:tr h="305512">
                <a:tc>
                  <a:txBody>
                    <a:bodyPr/>
                    <a:lstStyle/>
                    <a:p>
                      <a:r>
                        <a:rPr lang="en-GB" sz="1400" dirty="0"/>
                        <a:t>Colour</a:t>
                      </a:r>
                    </a:p>
                  </a:txBody>
                  <a:tcPr/>
                </a:tc>
                <a:tc>
                  <a:txBody>
                    <a:bodyPr/>
                    <a:lstStyle/>
                    <a:p>
                      <a:r>
                        <a:rPr lang="en-GB" sz="1400" dirty="0"/>
                        <a:t>Gray:</a:t>
                      </a:r>
                    </a:p>
                  </a:txBody>
                  <a:tcPr/>
                </a:tc>
                <a:tc>
                  <a:txBody>
                    <a:bodyPr/>
                    <a:lstStyle/>
                    <a:p>
                      <a:r>
                        <a:rPr lang="en-GB" sz="1400" dirty="0"/>
                        <a:t>Yellow</a:t>
                      </a:r>
                    </a:p>
                  </a:txBody>
                  <a:tcPr/>
                </a:tc>
                <a:tc>
                  <a:txBody>
                    <a:bodyPr/>
                    <a:lstStyle/>
                    <a:p>
                      <a:r>
                        <a:rPr lang="en-GB" sz="1400" dirty="0"/>
                        <a:t>Brown</a:t>
                      </a:r>
                    </a:p>
                  </a:txBody>
                  <a:tcPr/>
                </a:tc>
                <a:extLst>
                  <a:ext uri="{0D108BD9-81ED-4DB2-BD59-A6C34878D82A}">
                    <a16:rowId xmlns:a16="http://schemas.microsoft.com/office/drawing/2014/main" val="1268931421"/>
                  </a:ext>
                </a:extLst>
              </a:tr>
              <a:tr h="305512">
                <a:tc>
                  <a:txBody>
                    <a:bodyPr/>
                    <a:lstStyle/>
                    <a:p>
                      <a:r>
                        <a:rPr lang="en-GB" sz="1400" dirty="0"/>
                        <a:t>Spin</a:t>
                      </a:r>
                    </a:p>
                  </a:txBody>
                  <a:tcPr/>
                </a:tc>
                <a:tc>
                  <a:txBody>
                    <a:bodyPr/>
                    <a:lstStyle/>
                    <a:p>
                      <a:r>
                        <a:rPr lang="en-GB" sz="1400" dirty="0"/>
                        <a:t>0%</a:t>
                      </a:r>
                    </a:p>
                  </a:txBody>
                  <a:tcPr/>
                </a:tc>
                <a:tc>
                  <a:txBody>
                    <a:bodyPr/>
                    <a:lstStyle/>
                    <a:p>
                      <a:r>
                        <a:rPr lang="en-GB" sz="1400" dirty="0"/>
                        <a:t>5%</a:t>
                      </a:r>
                    </a:p>
                  </a:txBody>
                  <a:tcPr/>
                </a:tc>
                <a:tc>
                  <a:txBody>
                    <a:bodyPr/>
                    <a:lstStyle/>
                    <a:p>
                      <a:r>
                        <a:rPr lang="en-GB" sz="1400" dirty="0"/>
                        <a:t>10%</a:t>
                      </a:r>
                    </a:p>
                  </a:txBody>
                  <a:tcPr/>
                </a:tc>
                <a:extLst>
                  <a:ext uri="{0D108BD9-81ED-4DB2-BD59-A6C34878D82A}">
                    <a16:rowId xmlns:a16="http://schemas.microsoft.com/office/drawing/2014/main" val="1006905050"/>
                  </a:ext>
                </a:extLst>
              </a:tr>
              <a:tr h="969175">
                <a:tc>
                  <a:txBody>
                    <a:bodyPr/>
                    <a:lstStyle/>
                    <a:p>
                      <a:r>
                        <a:rPr lang="en-GB" sz="1400" dirty="0"/>
                        <a:t>Average distance</a:t>
                      </a:r>
                    </a:p>
                  </a:txBody>
                  <a:tcPr/>
                </a:tc>
                <a:tc>
                  <a:txBody>
                    <a:bodyPr/>
                    <a:lstStyle/>
                    <a:p>
                      <a:r>
                        <a:rPr lang="en-GB" sz="1400" dirty="0"/>
                        <a:t>613,8</a:t>
                      </a:r>
                    </a:p>
                  </a:txBody>
                  <a:tcPr/>
                </a:tc>
                <a:tc>
                  <a:txBody>
                    <a:bodyPr/>
                    <a:lstStyle/>
                    <a:p>
                      <a:r>
                        <a:rPr lang="en-GB" sz="1400" dirty="0"/>
                        <a:t>640,5</a:t>
                      </a:r>
                    </a:p>
                  </a:txBody>
                  <a:tcPr/>
                </a:tc>
                <a:tc>
                  <a:txBody>
                    <a:bodyPr/>
                    <a:lstStyle/>
                    <a:p>
                      <a:r>
                        <a:rPr lang="en-GB" sz="1400" dirty="0"/>
                        <a:t>644</a:t>
                      </a:r>
                    </a:p>
                  </a:txBody>
                  <a:tcPr/>
                </a:tc>
                <a:extLst>
                  <a:ext uri="{0D108BD9-81ED-4DB2-BD59-A6C34878D82A}">
                    <a16:rowId xmlns:a16="http://schemas.microsoft.com/office/drawing/2014/main" val="3698581259"/>
                  </a:ext>
                </a:extLst>
              </a:tr>
              <a:tr h="305512">
                <a:tc>
                  <a:txBody>
                    <a:bodyPr/>
                    <a:lstStyle/>
                    <a:p>
                      <a:endParaRPr lang="en-GB" sz="1400" dirty="0"/>
                    </a:p>
                  </a:txBody>
                  <a:tcPr/>
                </a:tc>
                <a:tc>
                  <a:txBody>
                    <a:bodyPr/>
                    <a:lstStyle/>
                    <a:p>
                      <a:endParaRPr lang="en-GB" sz="1400"/>
                    </a:p>
                  </a:txBody>
                  <a:tcPr/>
                </a:tc>
                <a:tc>
                  <a:txBody>
                    <a:bodyPr/>
                    <a:lstStyle/>
                    <a:p>
                      <a:endParaRPr lang="en-GB" sz="1400"/>
                    </a:p>
                  </a:txBody>
                  <a:tcPr/>
                </a:tc>
                <a:tc>
                  <a:txBody>
                    <a:bodyPr/>
                    <a:lstStyle/>
                    <a:p>
                      <a:endParaRPr lang="en-GB" sz="1400" dirty="0"/>
                    </a:p>
                  </a:txBody>
                  <a:tcPr/>
                </a:tc>
                <a:extLst>
                  <a:ext uri="{0D108BD9-81ED-4DB2-BD59-A6C34878D82A}">
                    <a16:rowId xmlns:a16="http://schemas.microsoft.com/office/drawing/2014/main" val="4147010157"/>
                  </a:ext>
                </a:extLst>
              </a:tr>
            </a:tbl>
          </a:graphicData>
        </a:graphic>
      </p:graphicFrame>
      <p:graphicFrame>
        <p:nvGraphicFramePr>
          <p:cNvPr id="10" name="Diagramm 9">
            <a:extLst>
              <a:ext uri="{FF2B5EF4-FFF2-40B4-BE49-F238E27FC236}">
                <a16:creationId xmlns:a16="http://schemas.microsoft.com/office/drawing/2014/main" id="{4BD95CAB-A3CD-FFB7-E66B-4F6295F05A77}"/>
              </a:ext>
            </a:extLst>
          </p:cNvPr>
          <p:cNvGraphicFramePr>
            <a:graphicFrameLocks/>
          </p:cNvGraphicFramePr>
          <p:nvPr>
            <p:extLst>
              <p:ext uri="{D42A27DB-BD31-4B8C-83A1-F6EECF244321}">
                <p14:modId xmlns:p14="http://schemas.microsoft.com/office/powerpoint/2010/main" val="906630201"/>
              </p:ext>
            </p:extLst>
          </p:nvPr>
        </p:nvGraphicFramePr>
        <p:xfrm>
          <a:off x="4712825" y="1318038"/>
          <a:ext cx="3705412" cy="217468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feld 10">
            <a:extLst>
              <a:ext uri="{FF2B5EF4-FFF2-40B4-BE49-F238E27FC236}">
                <a16:creationId xmlns:a16="http://schemas.microsoft.com/office/drawing/2014/main" id="{45D3FCCE-FD27-5E10-8B8D-AA383EDC1C2F}"/>
              </a:ext>
            </a:extLst>
          </p:cNvPr>
          <p:cNvSpPr txBox="1"/>
          <p:nvPr/>
        </p:nvSpPr>
        <p:spPr>
          <a:xfrm>
            <a:off x="5772999" y="4191939"/>
            <a:ext cx="6419001" cy="923330"/>
          </a:xfrm>
          <a:prstGeom prst="rect">
            <a:avLst/>
          </a:prstGeom>
          <a:noFill/>
        </p:spPr>
        <p:txBody>
          <a:bodyPr wrap="none" rtlCol="0">
            <a:spAutoFit/>
          </a:bodyPr>
          <a:lstStyle/>
          <a:p>
            <a:r>
              <a:rPr lang="en-GB" dirty="0"/>
              <a:t>This lets assume that the ideal Spin lies between a 5 and 10% </a:t>
            </a:r>
          </a:p>
          <a:p>
            <a:r>
              <a:rPr lang="en-GB" dirty="0"/>
              <a:t>twist or that the distance grows slower when approaching</a:t>
            </a:r>
          </a:p>
          <a:p>
            <a:r>
              <a:rPr lang="en-GB" dirty="0"/>
              <a:t> the ideal twist</a:t>
            </a:r>
          </a:p>
        </p:txBody>
      </p:sp>
      <p:sp>
        <p:nvSpPr>
          <p:cNvPr id="12" name="Fußzeilenplatzhalter 11">
            <a:extLst>
              <a:ext uri="{FF2B5EF4-FFF2-40B4-BE49-F238E27FC236}">
                <a16:creationId xmlns:a16="http://schemas.microsoft.com/office/drawing/2014/main" id="{2726AFB1-74B4-43BD-AB1B-716124EC36A6}"/>
              </a:ext>
            </a:extLst>
          </p:cNvPr>
          <p:cNvSpPr>
            <a:spLocks noGrp="1"/>
          </p:cNvSpPr>
          <p:nvPr>
            <p:ph type="ftr" sz="quarter" idx="11"/>
          </p:nvPr>
        </p:nvSpPr>
        <p:spPr/>
        <p:txBody>
          <a:bodyPr/>
          <a:lstStyle/>
          <a:p>
            <a:endParaRPr lang="en-GB"/>
          </a:p>
        </p:txBody>
      </p:sp>
      <p:sp>
        <p:nvSpPr>
          <p:cNvPr id="13" name="Foliennummernplatzhalter 12">
            <a:extLst>
              <a:ext uri="{FF2B5EF4-FFF2-40B4-BE49-F238E27FC236}">
                <a16:creationId xmlns:a16="http://schemas.microsoft.com/office/drawing/2014/main" id="{524324FF-9530-8559-24C5-6CDA1933F333}"/>
              </a:ext>
            </a:extLst>
          </p:cNvPr>
          <p:cNvSpPr>
            <a:spLocks noGrp="1"/>
          </p:cNvSpPr>
          <p:nvPr>
            <p:ph type="sldNum" sz="quarter" idx="12"/>
          </p:nvPr>
        </p:nvSpPr>
        <p:spPr/>
        <p:txBody>
          <a:bodyPr/>
          <a:lstStyle/>
          <a:p>
            <a:fld id="{1F72E13D-C637-7644-9038-D6AB7C4B64B5}" type="slidenum">
              <a:rPr lang="en-GB" smtClean="0"/>
              <a:t>14</a:t>
            </a:fld>
            <a:endParaRPr lang="en-GB"/>
          </a:p>
        </p:txBody>
      </p:sp>
      <p:sp>
        <p:nvSpPr>
          <p:cNvPr id="4" name="Textfeld 3">
            <a:extLst>
              <a:ext uri="{FF2B5EF4-FFF2-40B4-BE49-F238E27FC236}">
                <a16:creationId xmlns:a16="http://schemas.microsoft.com/office/drawing/2014/main" id="{95977F4C-7554-97D7-764F-E8B470508ECC}"/>
              </a:ext>
            </a:extLst>
          </p:cNvPr>
          <p:cNvSpPr txBox="1"/>
          <p:nvPr/>
        </p:nvSpPr>
        <p:spPr>
          <a:xfrm>
            <a:off x="8418237" y="3153549"/>
            <a:ext cx="1387175" cy="369332"/>
          </a:xfrm>
          <a:prstGeom prst="rect">
            <a:avLst/>
          </a:prstGeom>
          <a:noFill/>
        </p:spPr>
        <p:txBody>
          <a:bodyPr wrap="none" rtlCol="0">
            <a:spAutoFit/>
          </a:bodyPr>
          <a:lstStyle/>
          <a:p>
            <a:r>
              <a:rPr lang="en-GB" dirty="0"/>
              <a:t>Twist in 10%</a:t>
            </a:r>
          </a:p>
        </p:txBody>
      </p:sp>
      <p:sp>
        <p:nvSpPr>
          <p:cNvPr id="5" name="Textfeld 4">
            <a:extLst>
              <a:ext uri="{FF2B5EF4-FFF2-40B4-BE49-F238E27FC236}">
                <a16:creationId xmlns:a16="http://schemas.microsoft.com/office/drawing/2014/main" id="{16E4A10D-0F11-A6BD-C478-A365498F9115}"/>
              </a:ext>
            </a:extLst>
          </p:cNvPr>
          <p:cNvSpPr txBox="1"/>
          <p:nvPr/>
        </p:nvSpPr>
        <p:spPr>
          <a:xfrm>
            <a:off x="4479836" y="1287883"/>
            <a:ext cx="1039067" cy="369332"/>
          </a:xfrm>
          <a:prstGeom prst="rect">
            <a:avLst/>
          </a:prstGeom>
          <a:noFill/>
        </p:spPr>
        <p:txBody>
          <a:bodyPr wrap="none" rtlCol="0">
            <a:spAutoFit/>
          </a:bodyPr>
          <a:lstStyle/>
          <a:p>
            <a:r>
              <a:rPr lang="en-GB" dirty="0"/>
              <a:t>Distance</a:t>
            </a:r>
          </a:p>
        </p:txBody>
      </p:sp>
      <p:sp>
        <p:nvSpPr>
          <p:cNvPr id="14" name="Textfeld 13">
            <a:extLst>
              <a:ext uri="{FF2B5EF4-FFF2-40B4-BE49-F238E27FC236}">
                <a16:creationId xmlns:a16="http://schemas.microsoft.com/office/drawing/2014/main" id="{8487A36F-98F1-9456-43EC-06BA84EE74B3}"/>
              </a:ext>
            </a:extLst>
          </p:cNvPr>
          <p:cNvSpPr txBox="1"/>
          <p:nvPr/>
        </p:nvSpPr>
        <p:spPr>
          <a:xfrm>
            <a:off x="790503" y="1233474"/>
            <a:ext cx="1039067" cy="369332"/>
          </a:xfrm>
          <a:prstGeom prst="rect">
            <a:avLst/>
          </a:prstGeom>
          <a:noFill/>
        </p:spPr>
        <p:txBody>
          <a:bodyPr wrap="none" rtlCol="0">
            <a:spAutoFit/>
          </a:bodyPr>
          <a:lstStyle/>
          <a:p>
            <a:r>
              <a:rPr lang="en-GB" dirty="0"/>
              <a:t>Distance</a:t>
            </a:r>
          </a:p>
        </p:txBody>
      </p:sp>
    </p:spTree>
    <p:extLst>
      <p:ext uri="{BB962C8B-B14F-4D97-AF65-F5344CB8AC3E}">
        <p14:creationId xmlns:p14="http://schemas.microsoft.com/office/powerpoint/2010/main" val="1076911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C6E7DD-2A7A-1DD5-7877-B79FAABEBFBF}"/>
              </a:ext>
            </a:extLst>
          </p:cNvPr>
          <p:cNvSpPr>
            <a:spLocks noGrp="1"/>
          </p:cNvSpPr>
          <p:nvPr>
            <p:ph type="title"/>
          </p:nvPr>
        </p:nvSpPr>
        <p:spPr/>
        <p:txBody>
          <a:bodyPr/>
          <a:lstStyle/>
          <a:p>
            <a:r>
              <a:rPr lang="en-GB" dirty="0"/>
              <a:t>Results green</a:t>
            </a:r>
          </a:p>
        </p:txBody>
      </p:sp>
      <p:graphicFrame>
        <p:nvGraphicFramePr>
          <p:cNvPr id="4" name="Inhaltsplatzhalter 3">
            <a:extLst>
              <a:ext uri="{FF2B5EF4-FFF2-40B4-BE49-F238E27FC236}">
                <a16:creationId xmlns:a16="http://schemas.microsoft.com/office/drawing/2014/main" id="{AA4009A8-BBC0-8184-9890-DEDCC9A283CB}"/>
              </a:ext>
            </a:extLst>
          </p:cNvPr>
          <p:cNvGraphicFramePr>
            <a:graphicFrameLocks noGrp="1"/>
          </p:cNvGraphicFramePr>
          <p:nvPr>
            <p:ph idx="1"/>
            <p:extLst>
              <p:ext uri="{D42A27DB-BD31-4B8C-83A1-F6EECF244321}">
                <p14:modId xmlns:p14="http://schemas.microsoft.com/office/powerpoint/2010/main" val="579063213"/>
              </p:ext>
            </p:extLst>
          </p:nvPr>
        </p:nvGraphicFramePr>
        <p:xfrm>
          <a:off x="1219200" y="1428749"/>
          <a:ext cx="5656162" cy="32575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elle 4">
            <a:extLst>
              <a:ext uri="{FF2B5EF4-FFF2-40B4-BE49-F238E27FC236}">
                <a16:creationId xmlns:a16="http://schemas.microsoft.com/office/drawing/2014/main" id="{1FB9DCA4-757F-F5E1-5103-35863B249BBD}"/>
              </a:ext>
            </a:extLst>
          </p:cNvPr>
          <p:cNvGraphicFramePr>
            <a:graphicFrameLocks noGrp="1"/>
          </p:cNvGraphicFramePr>
          <p:nvPr>
            <p:extLst>
              <p:ext uri="{D42A27DB-BD31-4B8C-83A1-F6EECF244321}">
                <p14:modId xmlns:p14="http://schemas.microsoft.com/office/powerpoint/2010/main" val="431237557"/>
              </p:ext>
            </p:extLst>
          </p:nvPr>
        </p:nvGraphicFramePr>
        <p:xfrm>
          <a:off x="1371600" y="4686300"/>
          <a:ext cx="2852679" cy="1885711"/>
        </p:xfrm>
        <a:graphic>
          <a:graphicData uri="http://schemas.openxmlformats.org/drawingml/2006/table">
            <a:tbl>
              <a:tblPr firstRow="1" bandRow="1">
                <a:tableStyleId>{5C22544A-7EE6-4342-B048-85BDC9FD1C3A}</a:tableStyleId>
              </a:tblPr>
              <a:tblGrid>
                <a:gridCol w="950893">
                  <a:extLst>
                    <a:ext uri="{9D8B030D-6E8A-4147-A177-3AD203B41FA5}">
                      <a16:colId xmlns:a16="http://schemas.microsoft.com/office/drawing/2014/main" val="1304653624"/>
                    </a:ext>
                  </a:extLst>
                </a:gridCol>
                <a:gridCol w="950893">
                  <a:extLst>
                    <a:ext uri="{9D8B030D-6E8A-4147-A177-3AD203B41FA5}">
                      <a16:colId xmlns:a16="http://schemas.microsoft.com/office/drawing/2014/main" val="3662399840"/>
                    </a:ext>
                  </a:extLst>
                </a:gridCol>
                <a:gridCol w="950893">
                  <a:extLst>
                    <a:ext uri="{9D8B030D-6E8A-4147-A177-3AD203B41FA5}">
                      <a16:colId xmlns:a16="http://schemas.microsoft.com/office/drawing/2014/main" val="3822314789"/>
                    </a:ext>
                  </a:extLst>
                </a:gridCol>
              </a:tblGrid>
              <a:tr h="305512">
                <a:tc>
                  <a:txBody>
                    <a:bodyPr/>
                    <a:lstStyle/>
                    <a:p>
                      <a:r>
                        <a:rPr lang="en-GB" sz="1400" dirty="0"/>
                        <a:t>Colour</a:t>
                      </a:r>
                    </a:p>
                  </a:txBody>
                  <a:tcPr/>
                </a:tc>
                <a:tc>
                  <a:txBody>
                    <a:bodyPr/>
                    <a:lstStyle/>
                    <a:p>
                      <a:r>
                        <a:rPr lang="en-GB" sz="1400" dirty="0"/>
                        <a:t>Gray:</a:t>
                      </a:r>
                    </a:p>
                  </a:txBody>
                  <a:tcPr/>
                </a:tc>
                <a:tc>
                  <a:txBody>
                    <a:bodyPr/>
                    <a:lstStyle/>
                    <a:p>
                      <a:r>
                        <a:rPr lang="en-GB" sz="1400" dirty="0"/>
                        <a:t>Yellow</a:t>
                      </a:r>
                    </a:p>
                  </a:txBody>
                  <a:tcPr/>
                </a:tc>
                <a:extLst>
                  <a:ext uri="{0D108BD9-81ED-4DB2-BD59-A6C34878D82A}">
                    <a16:rowId xmlns:a16="http://schemas.microsoft.com/office/drawing/2014/main" val="298172788"/>
                  </a:ext>
                </a:extLst>
              </a:tr>
              <a:tr h="305512">
                <a:tc>
                  <a:txBody>
                    <a:bodyPr/>
                    <a:lstStyle/>
                    <a:p>
                      <a:r>
                        <a:rPr lang="en-GB" sz="1400" dirty="0"/>
                        <a:t>Spin</a:t>
                      </a:r>
                    </a:p>
                  </a:txBody>
                  <a:tcPr/>
                </a:tc>
                <a:tc>
                  <a:txBody>
                    <a:bodyPr/>
                    <a:lstStyle/>
                    <a:p>
                      <a:r>
                        <a:rPr lang="en-GB" sz="1400" dirty="0"/>
                        <a:t>0%</a:t>
                      </a:r>
                    </a:p>
                  </a:txBody>
                  <a:tcPr/>
                </a:tc>
                <a:tc>
                  <a:txBody>
                    <a:bodyPr/>
                    <a:lstStyle/>
                    <a:p>
                      <a:r>
                        <a:rPr lang="en-GB" sz="1400" dirty="0"/>
                        <a:t>10%</a:t>
                      </a:r>
                    </a:p>
                  </a:txBody>
                  <a:tcPr/>
                </a:tc>
                <a:extLst>
                  <a:ext uri="{0D108BD9-81ED-4DB2-BD59-A6C34878D82A}">
                    <a16:rowId xmlns:a16="http://schemas.microsoft.com/office/drawing/2014/main" val="2723840233"/>
                  </a:ext>
                </a:extLst>
              </a:tr>
              <a:tr h="969175">
                <a:tc>
                  <a:txBody>
                    <a:bodyPr/>
                    <a:lstStyle/>
                    <a:p>
                      <a:r>
                        <a:rPr lang="en-GB" sz="1400" dirty="0"/>
                        <a:t>Average distance</a:t>
                      </a:r>
                    </a:p>
                  </a:txBody>
                  <a:tcPr/>
                </a:tc>
                <a:tc>
                  <a:txBody>
                    <a:bodyPr/>
                    <a:lstStyle/>
                    <a:p>
                      <a:r>
                        <a:rPr lang="en-GB" sz="1400" dirty="0"/>
                        <a:t>606,56</a:t>
                      </a:r>
                    </a:p>
                  </a:txBody>
                  <a:tcPr/>
                </a:tc>
                <a:tc>
                  <a:txBody>
                    <a:bodyPr/>
                    <a:lstStyle/>
                    <a:p>
                      <a:r>
                        <a:rPr lang="en-GB" sz="1400" dirty="0"/>
                        <a:t>677,6</a:t>
                      </a:r>
                    </a:p>
                  </a:txBody>
                  <a:tcPr/>
                </a:tc>
                <a:extLst>
                  <a:ext uri="{0D108BD9-81ED-4DB2-BD59-A6C34878D82A}">
                    <a16:rowId xmlns:a16="http://schemas.microsoft.com/office/drawing/2014/main" val="3226607610"/>
                  </a:ext>
                </a:extLst>
              </a:tr>
              <a:tr h="305512">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3298078347"/>
                  </a:ext>
                </a:extLst>
              </a:tr>
            </a:tbl>
          </a:graphicData>
        </a:graphic>
      </p:graphicFrame>
      <p:sp>
        <p:nvSpPr>
          <p:cNvPr id="6" name="Fußzeilenplatzhalter 5">
            <a:extLst>
              <a:ext uri="{FF2B5EF4-FFF2-40B4-BE49-F238E27FC236}">
                <a16:creationId xmlns:a16="http://schemas.microsoft.com/office/drawing/2014/main" id="{F945A8D4-0FF0-6AB5-CE34-37CA5161DD52}"/>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681B9090-5319-D4DD-A898-D90FBDA7F732}"/>
              </a:ext>
            </a:extLst>
          </p:cNvPr>
          <p:cNvSpPr>
            <a:spLocks noGrp="1"/>
          </p:cNvSpPr>
          <p:nvPr>
            <p:ph type="sldNum" sz="quarter" idx="12"/>
          </p:nvPr>
        </p:nvSpPr>
        <p:spPr/>
        <p:txBody>
          <a:bodyPr/>
          <a:lstStyle/>
          <a:p>
            <a:fld id="{1F72E13D-C637-7644-9038-D6AB7C4B64B5}" type="slidenum">
              <a:rPr lang="en-GB" smtClean="0"/>
              <a:t>15</a:t>
            </a:fld>
            <a:endParaRPr lang="en-GB"/>
          </a:p>
        </p:txBody>
      </p:sp>
      <p:sp>
        <p:nvSpPr>
          <p:cNvPr id="3" name="Textfeld 2">
            <a:extLst>
              <a:ext uri="{FF2B5EF4-FFF2-40B4-BE49-F238E27FC236}">
                <a16:creationId xmlns:a16="http://schemas.microsoft.com/office/drawing/2014/main" id="{39389497-EE73-B59E-FE6F-F1E2777144F5}"/>
              </a:ext>
            </a:extLst>
          </p:cNvPr>
          <p:cNvSpPr txBox="1"/>
          <p:nvPr/>
        </p:nvSpPr>
        <p:spPr>
          <a:xfrm>
            <a:off x="673308" y="1422237"/>
            <a:ext cx="1604927" cy="369332"/>
          </a:xfrm>
          <a:prstGeom prst="rect">
            <a:avLst/>
          </a:prstGeom>
          <a:noFill/>
        </p:spPr>
        <p:txBody>
          <a:bodyPr wrap="none" rtlCol="0">
            <a:spAutoFit/>
          </a:bodyPr>
          <a:lstStyle/>
          <a:p>
            <a:r>
              <a:rPr lang="en-GB" dirty="0"/>
              <a:t>Flight distance</a:t>
            </a:r>
          </a:p>
        </p:txBody>
      </p:sp>
    </p:spTree>
    <p:extLst>
      <p:ext uri="{BB962C8B-B14F-4D97-AF65-F5344CB8AC3E}">
        <p14:creationId xmlns:p14="http://schemas.microsoft.com/office/powerpoint/2010/main" val="181616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D9C124-99C1-4EC2-2019-ABD027B223C7}"/>
              </a:ext>
            </a:extLst>
          </p:cNvPr>
          <p:cNvSpPr>
            <a:spLocks noGrp="1"/>
          </p:cNvSpPr>
          <p:nvPr>
            <p:ph type="title"/>
          </p:nvPr>
        </p:nvSpPr>
        <p:spPr/>
        <p:txBody>
          <a:bodyPr/>
          <a:lstStyle/>
          <a:p>
            <a:r>
              <a:rPr lang="en-GB" dirty="0"/>
              <a:t>Results Orange</a:t>
            </a:r>
          </a:p>
        </p:txBody>
      </p:sp>
      <p:graphicFrame>
        <p:nvGraphicFramePr>
          <p:cNvPr id="4" name="Inhaltsplatzhalter 3">
            <a:extLst>
              <a:ext uri="{FF2B5EF4-FFF2-40B4-BE49-F238E27FC236}">
                <a16:creationId xmlns:a16="http://schemas.microsoft.com/office/drawing/2014/main" id="{354A6540-247C-F29D-0B70-6CB736F67ADE}"/>
              </a:ext>
            </a:extLst>
          </p:cNvPr>
          <p:cNvGraphicFramePr>
            <a:graphicFrameLocks noGrp="1"/>
          </p:cNvGraphicFramePr>
          <p:nvPr>
            <p:ph idx="1"/>
            <p:extLst>
              <p:ext uri="{D42A27DB-BD31-4B8C-83A1-F6EECF244321}">
                <p14:modId xmlns:p14="http://schemas.microsoft.com/office/powerpoint/2010/main" val="1764513994"/>
              </p:ext>
            </p:extLst>
          </p:nvPr>
        </p:nvGraphicFramePr>
        <p:xfrm>
          <a:off x="1219200" y="1464199"/>
          <a:ext cx="4394522" cy="26679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elle 5">
            <a:extLst>
              <a:ext uri="{FF2B5EF4-FFF2-40B4-BE49-F238E27FC236}">
                <a16:creationId xmlns:a16="http://schemas.microsoft.com/office/drawing/2014/main" id="{8EA8E95E-E5F5-85A5-63C8-B3F938DCE00B}"/>
              </a:ext>
            </a:extLst>
          </p:cNvPr>
          <p:cNvGraphicFramePr>
            <a:graphicFrameLocks noGrp="1"/>
          </p:cNvGraphicFramePr>
          <p:nvPr>
            <p:extLst>
              <p:ext uri="{D42A27DB-BD31-4B8C-83A1-F6EECF244321}">
                <p14:modId xmlns:p14="http://schemas.microsoft.com/office/powerpoint/2010/main" val="1426469121"/>
              </p:ext>
            </p:extLst>
          </p:nvPr>
        </p:nvGraphicFramePr>
        <p:xfrm>
          <a:off x="1219200" y="4450945"/>
          <a:ext cx="2852679" cy="1885711"/>
        </p:xfrm>
        <a:graphic>
          <a:graphicData uri="http://schemas.openxmlformats.org/drawingml/2006/table">
            <a:tbl>
              <a:tblPr firstRow="1" bandRow="1">
                <a:tableStyleId>{5C22544A-7EE6-4342-B048-85BDC9FD1C3A}</a:tableStyleId>
              </a:tblPr>
              <a:tblGrid>
                <a:gridCol w="950893">
                  <a:extLst>
                    <a:ext uri="{9D8B030D-6E8A-4147-A177-3AD203B41FA5}">
                      <a16:colId xmlns:a16="http://schemas.microsoft.com/office/drawing/2014/main" val="3086545273"/>
                    </a:ext>
                  </a:extLst>
                </a:gridCol>
                <a:gridCol w="950893">
                  <a:extLst>
                    <a:ext uri="{9D8B030D-6E8A-4147-A177-3AD203B41FA5}">
                      <a16:colId xmlns:a16="http://schemas.microsoft.com/office/drawing/2014/main" val="1234408691"/>
                    </a:ext>
                  </a:extLst>
                </a:gridCol>
                <a:gridCol w="950893">
                  <a:extLst>
                    <a:ext uri="{9D8B030D-6E8A-4147-A177-3AD203B41FA5}">
                      <a16:colId xmlns:a16="http://schemas.microsoft.com/office/drawing/2014/main" val="606353695"/>
                    </a:ext>
                  </a:extLst>
                </a:gridCol>
              </a:tblGrid>
              <a:tr h="305512">
                <a:tc>
                  <a:txBody>
                    <a:bodyPr/>
                    <a:lstStyle/>
                    <a:p>
                      <a:r>
                        <a:rPr lang="en-GB" sz="1400" dirty="0"/>
                        <a:t>Colour</a:t>
                      </a:r>
                    </a:p>
                  </a:txBody>
                  <a:tcPr/>
                </a:tc>
                <a:tc>
                  <a:txBody>
                    <a:bodyPr/>
                    <a:lstStyle/>
                    <a:p>
                      <a:r>
                        <a:rPr lang="en-GB" sz="1400" dirty="0"/>
                        <a:t>Gray:</a:t>
                      </a:r>
                    </a:p>
                  </a:txBody>
                  <a:tcPr/>
                </a:tc>
                <a:tc>
                  <a:txBody>
                    <a:bodyPr/>
                    <a:lstStyle/>
                    <a:p>
                      <a:r>
                        <a:rPr lang="en-GB" sz="1400" dirty="0"/>
                        <a:t>Yellow</a:t>
                      </a:r>
                    </a:p>
                  </a:txBody>
                  <a:tcPr/>
                </a:tc>
                <a:extLst>
                  <a:ext uri="{0D108BD9-81ED-4DB2-BD59-A6C34878D82A}">
                    <a16:rowId xmlns:a16="http://schemas.microsoft.com/office/drawing/2014/main" val="1492466024"/>
                  </a:ext>
                </a:extLst>
              </a:tr>
              <a:tr h="305512">
                <a:tc>
                  <a:txBody>
                    <a:bodyPr/>
                    <a:lstStyle/>
                    <a:p>
                      <a:r>
                        <a:rPr lang="en-GB" sz="1400" dirty="0"/>
                        <a:t>Spin</a:t>
                      </a:r>
                    </a:p>
                  </a:txBody>
                  <a:tcPr/>
                </a:tc>
                <a:tc>
                  <a:txBody>
                    <a:bodyPr/>
                    <a:lstStyle/>
                    <a:p>
                      <a:r>
                        <a:rPr lang="en-GB" sz="1400" dirty="0"/>
                        <a:t>0%</a:t>
                      </a:r>
                    </a:p>
                  </a:txBody>
                  <a:tcPr/>
                </a:tc>
                <a:tc>
                  <a:txBody>
                    <a:bodyPr/>
                    <a:lstStyle/>
                    <a:p>
                      <a:r>
                        <a:rPr lang="en-GB" sz="1400" dirty="0"/>
                        <a:t>10%</a:t>
                      </a:r>
                    </a:p>
                  </a:txBody>
                  <a:tcPr/>
                </a:tc>
                <a:extLst>
                  <a:ext uri="{0D108BD9-81ED-4DB2-BD59-A6C34878D82A}">
                    <a16:rowId xmlns:a16="http://schemas.microsoft.com/office/drawing/2014/main" val="2248599662"/>
                  </a:ext>
                </a:extLst>
              </a:tr>
              <a:tr h="969175">
                <a:tc>
                  <a:txBody>
                    <a:bodyPr/>
                    <a:lstStyle/>
                    <a:p>
                      <a:r>
                        <a:rPr lang="en-GB" sz="1400" dirty="0"/>
                        <a:t>Average distance</a:t>
                      </a:r>
                    </a:p>
                  </a:txBody>
                  <a:tcPr/>
                </a:tc>
                <a:tc>
                  <a:txBody>
                    <a:bodyPr/>
                    <a:lstStyle/>
                    <a:p>
                      <a:r>
                        <a:rPr lang="en-GB" sz="1400" dirty="0"/>
                        <a:t>604,59</a:t>
                      </a:r>
                    </a:p>
                  </a:txBody>
                  <a:tcPr/>
                </a:tc>
                <a:tc>
                  <a:txBody>
                    <a:bodyPr/>
                    <a:lstStyle/>
                    <a:p>
                      <a:r>
                        <a:rPr lang="en-GB" sz="1400" dirty="0"/>
                        <a:t>624,2</a:t>
                      </a:r>
                    </a:p>
                  </a:txBody>
                  <a:tcPr/>
                </a:tc>
                <a:extLst>
                  <a:ext uri="{0D108BD9-81ED-4DB2-BD59-A6C34878D82A}">
                    <a16:rowId xmlns:a16="http://schemas.microsoft.com/office/drawing/2014/main" val="578455953"/>
                  </a:ext>
                </a:extLst>
              </a:tr>
              <a:tr h="305512">
                <a:tc>
                  <a:txBody>
                    <a:bodyPr/>
                    <a:lstStyle/>
                    <a:p>
                      <a:endParaRPr lang="en-GB" sz="1400" dirty="0"/>
                    </a:p>
                  </a:txBody>
                  <a:tcPr/>
                </a:tc>
                <a:tc>
                  <a:txBody>
                    <a:bodyPr/>
                    <a:lstStyle/>
                    <a:p>
                      <a:endParaRPr lang="en-GB" sz="1400" dirty="0"/>
                    </a:p>
                  </a:txBody>
                  <a:tcPr/>
                </a:tc>
                <a:tc>
                  <a:txBody>
                    <a:bodyPr/>
                    <a:lstStyle/>
                    <a:p>
                      <a:endParaRPr lang="en-GB" sz="1400" dirty="0"/>
                    </a:p>
                  </a:txBody>
                  <a:tcPr/>
                </a:tc>
                <a:extLst>
                  <a:ext uri="{0D108BD9-81ED-4DB2-BD59-A6C34878D82A}">
                    <a16:rowId xmlns:a16="http://schemas.microsoft.com/office/drawing/2014/main" val="3424783914"/>
                  </a:ext>
                </a:extLst>
              </a:tr>
            </a:tbl>
          </a:graphicData>
        </a:graphic>
      </p:graphicFrame>
      <p:sp>
        <p:nvSpPr>
          <p:cNvPr id="7" name="Fußzeilenplatzhalter 6">
            <a:extLst>
              <a:ext uri="{FF2B5EF4-FFF2-40B4-BE49-F238E27FC236}">
                <a16:creationId xmlns:a16="http://schemas.microsoft.com/office/drawing/2014/main" id="{A7F6090E-D54C-07CD-D5D8-CC3ED1C3FE7C}"/>
              </a:ext>
            </a:extLst>
          </p:cNvPr>
          <p:cNvSpPr>
            <a:spLocks noGrp="1"/>
          </p:cNvSpPr>
          <p:nvPr>
            <p:ph type="ftr" sz="quarter" idx="11"/>
          </p:nvPr>
        </p:nvSpPr>
        <p:spPr/>
        <p:txBody>
          <a:bodyPr/>
          <a:lstStyle/>
          <a:p>
            <a:endParaRPr lang="en-GB"/>
          </a:p>
        </p:txBody>
      </p:sp>
      <p:sp>
        <p:nvSpPr>
          <p:cNvPr id="8" name="Foliennummernplatzhalter 7">
            <a:extLst>
              <a:ext uri="{FF2B5EF4-FFF2-40B4-BE49-F238E27FC236}">
                <a16:creationId xmlns:a16="http://schemas.microsoft.com/office/drawing/2014/main" id="{82C79A7D-1F23-749B-E4AB-CDAC9782E289}"/>
              </a:ext>
            </a:extLst>
          </p:cNvPr>
          <p:cNvSpPr>
            <a:spLocks noGrp="1"/>
          </p:cNvSpPr>
          <p:nvPr>
            <p:ph type="sldNum" sz="quarter" idx="12"/>
          </p:nvPr>
        </p:nvSpPr>
        <p:spPr/>
        <p:txBody>
          <a:bodyPr/>
          <a:lstStyle/>
          <a:p>
            <a:fld id="{1F72E13D-C637-7644-9038-D6AB7C4B64B5}" type="slidenum">
              <a:rPr lang="en-GB" smtClean="0"/>
              <a:t>16</a:t>
            </a:fld>
            <a:endParaRPr lang="en-GB"/>
          </a:p>
        </p:txBody>
      </p:sp>
      <p:sp>
        <p:nvSpPr>
          <p:cNvPr id="5" name="Textfeld 4">
            <a:extLst>
              <a:ext uri="{FF2B5EF4-FFF2-40B4-BE49-F238E27FC236}">
                <a16:creationId xmlns:a16="http://schemas.microsoft.com/office/drawing/2014/main" id="{4BE3304A-AD7B-2A7A-5170-740EAD801CF2}"/>
              </a:ext>
            </a:extLst>
          </p:cNvPr>
          <p:cNvSpPr txBox="1"/>
          <p:nvPr/>
        </p:nvSpPr>
        <p:spPr>
          <a:xfrm>
            <a:off x="821803" y="1428750"/>
            <a:ext cx="1604927" cy="369332"/>
          </a:xfrm>
          <a:prstGeom prst="rect">
            <a:avLst/>
          </a:prstGeom>
          <a:noFill/>
        </p:spPr>
        <p:txBody>
          <a:bodyPr wrap="none" rtlCol="0">
            <a:spAutoFit/>
          </a:bodyPr>
          <a:lstStyle/>
          <a:p>
            <a:r>
              <a:rPr lang="en-GB" dirty="0"/>
              <a:t>Flight distance</a:t>
            </a:r>
          </a:p>
        </p:txBody>
      </p:sp>
    </p:spTree>
    <p:extLst>
      <p:ext uri="{BB962C8B-B14F-4D97-AF65-F5344CB8AC3E}">
        <p14:creationId xmlns:p14="http://schemas.microsoft.com/office/powerpoint/2010/main" val="153164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3D123-BEF7-B963-4F46-12FDD71C013B}"/>
              </a:ext>
            </a:extLst>
          </p:cNvPr>
          <p:cNvSpPr>
            <a:spLocks noGrp="1"/>
          </p:cNvSpPr>
          <p:nvPr>
            <p:ph type="title"/>
          </p:nvPr>
        </p:nvSpPr>
        <p:spPr/>
        <p:txBody>
          <a:bodyPr/>
          <a:lstStyle/>
          <a:p>
            <a:r>
              <a:rPr lang="en-GB" dirty="0"/>
              <a:t>Comparison between rubber bands</a:t>
            </a:r>
          </a:p>
        </p:txBody>
      </p:sp>
      <p:sp>
        <p:nvSpPr>
          <p:cNvPr id="4" name="Fußzeilenplatzhalter 3">
            <a:extLst>
              <a:ext uri="{FF2B5EF4-FFF2-40B4-BE49-F238E27FC236}">
                <a16:creationId xmlns:a16="http://schemas.microsoft.com/office/drawing/2014/main" id="{E6614278-544F-569F-FF00-8B18E09E2971}"/>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D994D973-9DFE-A4C7-0FE9-C2ED391CA61D}"/>
              </a:ext>
            </a:extLst>
          </p:cNvPr>
          <p:cNvSpPr>
            <a:spLocks noGrp="1"/>
          </p:cNvSpPr>
          <p:nvPr>
            <p:ph type="sldNum" sz="quarter" idx="12"/>
          </p:nvPr>
        </p:nvSpPr>
        <p:spPr/>
        <p:txBody>
          <a:bodyPr/>
          <a:lstStyle/>
          <a:p>
            <a:fld id="{1F72E13D-C637-7644-9038-D6AB7C4B64B5}" type="slidenum">
              <a:rPr lang="en-GB" smtClean="0"/>
              <a:t>17</a:t>
            </a:fld>
            <a:endParaRPr lang="en-GB"/>
          </a:p>
        </p:txBody>
      </p:sp>
      <p:graphicFrame>
        <p:nvGraphicFramePr>
          <p:cNvPr id="9" name="Inhaltsplatzhalter 8">
            <a:extLst>
              <a:ext uri="{FF2B5EF4-FFF2-40B4-BE49-F238E27FC236}">
                <a16:creationId xmlns:a16="http://schemas.microsoft.com/office/drawing/2014/main" id="{E3C0D576-9F3C-B477-7679-1B9817E73807}"/>
              </a:ext>
            </a:extLst>
          </p:cNvPr>
          <p:cNvGraphicFramePr>
            <a:graphicFrameLocks noGrp="1"/>
          </p:cNvGraphicFramePr>
          <p:nvPr>
            <p:ph idx="1"/>
            <p:extLst>
              <p:ext uri="{D42A27DB-BD31-4B8C-83A1-F6EECF244321}">
                <p14:modId xmlns:p14="http://schemas.microsoft.com/office/powerpoint/2010/main" val="2964520306"/>
              </p:ext>
            </p:extLst>
          </p:nvPr>
        </p:nvGraphicFramePr>
        <p:xfrm>
          <a:off x="931762" y="1428751"/>
          <a:ext cx="4647235" cy="256451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feld 9">
            <a:extLst>
              <a:ext uri="{FF2B5EF4-FFF2-40B4-BE49-F238E27FC236}">
                <a16:creationId xmlns:a16="http://schemas.microsoft.com/office/drawing/2014/main" id="{CCED8D86-17F6-1D7A-7E72-DAF1DC20208A}"/>
              </a:ext>
            </a:extLst>
          </p:cNvPr>
          <p:cNvSpPr txBox="1"/>
          <p:nvPr/>
        </p:nvSpPr>
        <p:spPr>
          <a:xfrm>
            <a:off x="931762" y="4253830"/>
            <a:ext cx="5419176" cy="646331"/>
          </a:xfrm>
          <a:prstGeom prst="rect">
            <a:avLst/>
          </a:prstGeom>
          <a:noFill/>
        </p:spPr>
        <p:txBody>
          <a:bodyPr wrap="none" rtlCol="0">
            <a:spAutoFit/>
          </a:bodyPr>
          <a:lstStyle/>
          <a:p>
            <a:r>
              <a:rPr lang="en-GB" dirty="0"/>
              <a:t>There is an upward trend overall with increasing angle</a:t>
            </a:r>
          </a:p>
          <a:p>
            <a:endParaRPr lang="en-GB" dirty="0"/>
          </a:p>
        </p:txBody>
      </p:sp>
      <p:graphicFrame>
        <p:nvGraphicFramePr>
          <p:cNvPr id="11" name="Diagramm 10">
            <a:extLst>
              <a:ext uri="{FF2B5EF4-FFF2-40B4-BE49-F238E27FC236}">
                <a16:creationId xmlns:a16="http://schemas.microsoft.com/office/drawing/2014/main" id="{85168129-6EC1-FA68-511D-85C093305F04}"/>
              </a:ext>
            </a:extLst>
          </p:cNvPr>
          <p:cNvGraphicFramePr>
            <a:graphicFrameLocks/>
          </p:cNvGraphicFramePr>
          <p:nvPr>
            <p:extLst>
              <p:ext uri="{D42A27DB-BD31-4B8C-83A1-F6EECF244321}">
                <p14:modId xmlns:p14="http://schemas.microsoft.com/office/powerpoint/2010/main" val="123486514"/>
              </p:ext>
            </p:extLst>
          </p:nvPr>
        </p:nvGraphicFramePr>
        <p:xfrm>
          <a:off x="6172200" y="270820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feld 11">
            <a:extLst>
              <a:ext uri="{FF2B5EF4-FFF2-40B4-BE49-F238E27FC236}">
                <a16:creationId xmlns:a16="http://schemas.microsoft.com/office/drawing/2014/main" id="{9097458C-797F-B354-2F44-6EBD40C46A76}"/>
              </a:ext>
            </a:extLst>
          </p:cNvPr>
          <p:cNvSpPr txBox="1"/>
          <p:nvPr/>
        </p:nvSpPr>
        <p:spPr>
          <a:xfrm>
            <a:off x="4239783" y="5429249"/>
            <a:ext cx="7871983" cy="523220"/>
          </a:xfrm>
          <a:prstGeom prst="rect">
            <a:avLst/>
          </a:prstGeom>
          <a:noFill/>
        </p:spPr>
        <p:txBody>
          <a:bodyPr wrap="square" rtlCol="0">
            <a:spAutoFit/>
          </a:bodyPr>
          <a:lstStyle/>
          <a:p>
            <a:r>
              <a:rPr lang="en-GB" sz="1400" dirty="0"/>
              <a:t>This shows that the Energy that goes into launching forward does not say much about the flight distance by itself, but it in relation to the Energy in </a:t>
            </a:r>
            <a:r>
              <a:rPr lang="en-GB" sz="1400"/>
              <a:t>the Rotation</a:t>
            </a:r>
            <a:endParaRPr lang="en-GB" sz="1400" dirty="0"/>
          </a:p>
        </p:txBody>
      </p:sp>
      <p:sp>
        <p:nvSpPr>
          <p:cNvPr id="3" name="Textfeld 2">
            <a:extLst>
              <a:ext uri="{FF2B5EF4-FFF2-40B4-BE49-F238E27FC236}">
                <a16:creationId xmlns:a16="http://schemas.microsoft.com/office/drawing/2014/main" id="{91B65F2C-A29E-FC13-8EB9-D0CBBEE99C3E}"/>
              </a:ext>
            </a:extLst>
          </p:cNvPr>
          <p:cNvSpPr txBox="1"/>
          <p:nvPr/>
        </p:nvSpPr>
        <p:spPr>
          <a:xfrm>
            <a:off x="5420882" y="3500301"/>
            <a:ext cx="694421" cy="307777"/>
          </a:xfrm>
          <a:prstGeom prst="rect">
            <a:avLst/>
          </a:prstGeom>
          <a:noFill/>
        </p:spPr>
        <p:txBody>
          <a:bodyPr wrap="none" rtlCol="0">
            <a:spAutoFit/>
          </a:bodyPr>
          <a:lstStyle/>
          <a:p>
            <a:r>
              <a:rPr lang="en-GB" sz="1400" dirty="0"/>
              <a:t>Energy</a:t>
            </a:r>
          </a:p>
        </p:txBody>
      </p:sp>
      <p:sp>
        <p:nvSpPr>
          <p:cNvPr id="6" name="Textfeld 5">
            <a:extLst>
              <a:ext uri="{FF2B5EF4-FFF2-40B4-BE49-F238E27FC236}">
                <a16:creationId xmlns:a16="http://schemas.microsoft.com/office/drawing/2014/main" id="{647C8951-16D4-F819-25DA-444282F812B7}"/>
              </a:ext>
            </a:extLst>
          </p:cNvPr>
          <p:cNvSpPr txBox="1"/>
          <p:nvPr/>
        </p:nvSpPr>
        <p:spPr>
          <a:xfrm>
            <a:off x="10721817" y="5007109"/>
            <a:ext cx="694421" cy="307777"/>
          </a:xfrm>
          <a:prstGeom prst="rect">
            <a:avLst/>
          </a:prstGeom>
          <a:noFill/>
        </p:spPr>
        <p:txBody>
          <a:bodyPr wrap="none" rtlCol="0">
            <a:spAutoFit/>
          </a:bodyPr>
          <a:lstStyle/>
          <a:p>
            <a:r>
              <a:rPr lang="en-GB" sz="1400" dirty="0"/>
              <a:t>Energy</a:t>
            </a:r>
          </a:p>
        </p:txBody>
      </p:sp>
      <p:sp>
        <p:nvSpPr>
          <p:cNvPr id="7" name="Textfeld 6">
            <a:extLst>
              <a:ext uri="{FF2B5EF4-FFF2-40B4-BE49-F238E27FC236}">
                <a16:creationId xmlns:a16="http://schemas.microsoft.com/office/drawing/2014/main" id="{4C57CE87-F07E-920F-5322-81B176D1E9E0}"/>
              </a:ext>
            </a:extLst>
          </p:cNvPr>
          <p:cNvSpPr txBox="1"/>
          <p:nvPr/>
        </p:nvSpPr>
        <p:spPr>
          <a:xfrm>
            <a:off x="5578997" y="2247597"/>
            <a:ext cx="1287532" cy="307777"/>
          </a:xfrm>
          <a:prstGeom prst="rect">
            <a:avLst/>
          </a:prstGeom>
          <a:noFill/>
        </p:spPr>
        <p:txBody>
          <a:bodyPr wrap="none" rtlCol="0">
            <a:spAutoFit/>
          </a:bodyPr>
          <a:lstStyle/>
          <a:p>
            <a:r>
              <a:rPr lang="en-GB" sz="1400" dirty="0"/>
              <a:t>Flight distance</a:t>
            </a:r>
          </a:p>
        </p:txBody>
      </p:sp>
      <p:sp>
        <p:nvSpPr>
          <p:cNvPr id="8" name="Textfeld 7">
            <a:extLst>
              <a:ext uri="{FF2B5EF4-FFF2-40B4-BE49-F238E27FC236}">
                <a16:creationId xmlns:a16="http://schemas.microsoft.com/office/drawing/2014/main" id="{9114DB15-DE6F-FB2A-A793-3FF695B2CA86}"/>
              </a:ext>
            </a:extLst>
          </p:cNvPr>
          <p:cNvSpPr txBox="1"/>
          <p:nvPr/>
        </p:nvSpPr>
        <p:spPr>
          <a:xfrm>
            <a:off x="727834" y="1167140"/>
            <a:ext cx="1287532" cy="523220"/>
          </a:xfrm>
          <a:prstGeom prst="rect">
            <a:avLst/>
          </a:prstGeom>
          <a:noFill/>
        </p:spPr>
        <p:txBody>
          <a:bodyPr wrap="none" rtlCol="0">
            <a:spAutoFit/>
          </a:bodyPr>
          <a:lstStyle/>
          <a:p>
            <a:r>
              <a:rPr lang="en-GB" sz="1400" dirty="0"/>
              <a:t>Flight distance</a:t>
            </a:r>
          </a:p>
          <a:p>
            <a:endParaRPr lang="en-GB" sz="1400" dirty="0"/>
          </a:p>
        </p:txBody>
      </p:sp>
    </p:spTree>
    <p:extLst>
      <p:ext uri="{BB962C8B-B14F-4D97-AF65-F5344CB8AC3E}">
        <p14:creationId xmlns:p14="http://schemas.microsoft.com/office/powerpoint/2010/main" val="3518474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D376C2-2730-F2B8-9000-8882245BBB30}"/>
              </a:ext>
            </a:extLst>
          </p:cNvPr>
          <p:cNvSpPr>
            <a:spLocks noGrp="1"/>
          </p:cNvSpPr>
          <p:nvPr>
            <p:ph type="title"/>
          </p:nvPr>
        </p:nvSpPr>
        <p:spPr/>
        <p:txBody>
          <a:bodyPr/>
          <a:lstStyle/>
          <a:p>
            <a:r>
              <a:rPr lang="en-GB" dirty="0"/>
              <a:t>Theory-Experiment comparison</a:t>
            </a:r>
          </a:p>
        </p:txBody>
      </p:sp>
      <p:graphicFrame>
        <p:nvGraphicFramePr>
          <p:cNvPr id="6" name="Inhaltsplatzhalter 5">
            <a:extLst>
              <a:ext uri="{FF2B5EF4-FFF2-40B4-BE49-F238E27FC236}">
                <a16:creationId xmlns:a16="http://schemas.microsoft.com/office/drawing/2014/main" id="{692ACC71-9222-D695-A605-350FAE33379A}"/>
              </a:ext>
            </a:extLst>
          </p:cNvPr>
          <p:cNvGraphicFramePr>
            <a:graphicFrameLocks noGrp="1"/>
          </p:cNvGraphicFramePr>
          <p:nvPr>
            <p:ph idx="1"/>
            <p:extLst>
              <p:ext uri="{D42A27DB-BD31-4B8C-83A1-F6EECF244321}">
                <p14:modId xmlns:p14="http://schemas.microsoft.com/office/powerpoint/2010/main" val="3862646872"/>
              </p:ext>
            </p:extLst>
          </p:nvPr>
        </p:nvGraphicFramePr>
        <p:xfrm>
          <a:off x="1219200" y="1669097"/>
          <a:ext cx="5778500" cy="1005205"/>
        </p:xfrm>
        <a:graphic>
          <a:graphicData uri="http://schemas.openxmlformats.org/drawingml/2006/table">
            <a:tbl>
              <a:tblPr>
                <a:tableStyleId>{5C22544A-7EE6-4342-B048-85BDC9FD1C3A}</a:tableStyleId>
              </a:tblPr>
              <a:tblGrid>
                <a:gridCol w="825500">
                  <a:extLst>
                    <a:ext uri="{9D8B030D-6E8A-4147-A177-3AD203B41FA5}">
                      <a16:colId xmlns:a16="http://schemas.microsoft.com/office/drawing/2014/main" val="4013718434"/>
                    </a:ext>
                  </a:extLst>
                </a:gridCol>
                <a:gridCol w="825500">
                  <a:extLst>
                    <a:ext uri="{9D8B030D-6E8A-4147-A177-3AD203B41FA5}">
                      <a16:colId xmlns:a16="http://schemas.microsoft.com/office/drawing/2014/main" val="968449472"/>
                    </a:ext>
                  </a:extLst>
                </a:gridCol>
                <a:gridCol w="825500">
                  <a:extLst>
                    <a:ext uri="{9D8B030D-6E8A-4147-A177-3AD203B41FA5}">
                      <a16:colId xmlns:a16="http://schemas.microsoft.com/office/drawing/2014/main" val="3784864390"/>
                    </a:ext>
                  </a:extLst>
                </a:gridCol>
                <a:gridCol w="825500">
                  <a:extLst>
                    <a:ext uri="{9D8B030D-6E8A-4147-A177-3AD203B41FA5}">
                      <a16:colId xmlns:a16="http://schemas.microsoft.com/office/drawing/2014/main" val="1774089471"/>
                    </a:ext>
                  </a:extLst>
                </a:gridCol>
                <a:gridCol w="825500">
                  <a:extLst>
                    <a:ext uri="{9D8B030D-6E8A-4147-A177-3AD203B41FA5}">
                      <a16:colId xmlns:a16="http://schemas.microsoft.com/office/drawing/2014/main" val="1384610250"/>
                    </a:ext>
                  </a:extLst>
                </a:gridCol>
                <a:gridCol w="825500">
                  <a:extLst>
                    <a:ext uri="{9D8B030D-6E8A-4147-A177-3AD203B41FA5}">
                      <a16:colId xmlns:a16="http://schemas.microsoft.com/office/drawing/2014/main" val="2758936476"/>
                    </a:ext>
                  </a:extLst>
                </a:gridCol>
                <a:gridCol w="825500">
                  <a:extLst>
                    <a:ext uri="{9D8B030D-6E8A-4147-A177-3AD203B41FA5}">
                      <a16:colId xmlns:a16="http://schemas.microsoft.com/office/drawing/2014/main" val="1921799142"/>
                    </a:ext>
                  </a:extLst>
                </a:gridCol>
              </a:tblGrid>
              <a:tr h="203200">
                <a:tc>
                  <a:txBody>
                    <a:bodyPr/>
                    <a:lstStyle/>
                    <a:p>
                      <a:pPr algn="l" fontAlgn="b"/>
                      <a:r>
                        <a:rPr lang="de-DE" sz="1200" u="none" strike="noStrike">
                          <a:effectLst/>
                        </a:rPr>
                        <a:t>Alpha</a:t>
                      </a:r>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2918531"/>
                  </a:ext>
                </a:extLst>
              </a:tr>
              <a:tr h="203200">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r>
                        <a:rPr lang="de-DE" sz="1200" u="none" strike="noStrike" dirty="0">
                          <a:effectLst/>
                        </a:rPr>
                        <a:t>Orange</a:t>
                      </a:r>
                      <a:endParaRPr lang="de-DE" sz="1200" b="0" i="0" u="none" strike="noStrike" dirty="0">
                        <a:solidFill>
                          <a:srgbClr val="70AD47"/>
                        </a:solidFill>
                        <a:effectLst/>
                        <a:latin typeface="Calibri" panose="020F0502020204030204" pitchFamily="34" charset="0"/>
                      </a:endParaRPr>
                    </a:p>
                  </a:txBody>
                  <a:tcPr marL="9525" marR="9525" marT="9525" marB="0" anchor="b"/>
                </a:tc>
                <a:tc>
                  <a:txBody>
                    <a:bodyPr/>
                    <a:lstStyle/>
                    <a:p>
                      <a:pPr algn="l" fontAlgn="b"/>
                      <a:r>
                        <a:rPr lang="de-DE" sz="1200" u="none" strike="noStrike" dirty="0">
                          <a:effectLst/>
                        </a:rPr>
                        <a:t>Blue</a:t>
                      </a:r>
                      <a:endParaRPr lang="de-DE" sz="1200" b="0" i="0" u="none" strike="noStrike" dirty="0">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r>
                        <a:rPr lang="de-DE" sz="1200" u="none" strike="noStrike" dirty="0">
                          <a:effectLst/>
                        </a:rPr>
                        <a:t>Blue</a:t>
                      </a:r>
                      <a:endParaRPr lang="de-DE" sz="1200" b="0" i="0" u="none" strike="noStrike" dirty="0">
                        <a:solidFill>
                          <a:srgbClr val="70AD47"/>
                        </a:solidFill>
                        <a:effectLst/>
                        <a:latin typeface="Calibri" panose="020F0502020204030204" pitchFamily="34" charset="0"/>
                      </a:endParaRPr>
                    </a:p>
                  </a:txBody>
                  <a:tcPr marL="9525" marR="9525" marT="9525" marB="0" anchor="b"/>
                </a:tc>
                <a:tc>
                  <a:txBody>
                    <a:bodyPr/>
                    <a:lstStyle/>
                    <a:p>
                      <a:pPr algn="l" fontAlgn="b"/>
                      <a:r>
                        <a:rPr lang="de-DE" sz="1200" u="none" strike="noStrike">
                          <a:effectLst/>
                        </a:rPr>
                        <a:t>Orange</a:t>
                      </a:r>
                      <a:endParaRPr lang="de-DE" sz="1200" b="0" i="0" u="none" strike="noStrike">
                        <a:solidFill>
                          <a:srgbClr val="70AD47"/>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10862543"/>
                  </a:ext>
                </a:extLst>
              </a:tr>
              <a:tr h="203200">
                <a:tc>
                  <a:txBody>
                    <a:bodyPr/>
                    <a:lstStyle/>
                    <a:p>
                      <a:pPr algn="r" fontAlgn="b"/>
                      <a:r>
                        <a:rPr lang="de-DE" sz="1200" u="none" strike="noStrike">
                          <a:effectLst/>
                        </a:rPr>
                        <a:t>0%</a:t>
                      </a:r>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r" fontAlgn="b"/>
                      <a:r>
                        <a:rPr lang="de-DE" sz="1200" u="none" strike="noStrike">
                          <a:effectLst/>
                        </a:rPr>
                        <a:t>0,000097</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200" u="none" strike="noStrike">
                          <a:effectLst/>
                        </a:rPr>
                        <a:t>0,0000655</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r>
                        <a:rPr lang="de-DE" sz="1200" u="none" strike="noStrike" dirty="0">
                          <a:effectLst/>
                        </a:rPr>
                        <a:t>0%-5%</a:t>
                      </a:r>
                      <a:endParaRPr lang="de-DE" sz="1200" b="0" i="0" u="none" strike="noStrike" dirty="0">
                        <a:solidFill>
                          <a:srgbClr val="70AD47"/>
                        </a:solidFill>
                        <a:effectLst/>
                        <a:latin typeface="Calibri" panose="020F0502020204030204" pitchFamily="34" charset="0"/>
                      </a:endParaRPr>
                    </a:p>
                  </a:txBody>
                  <a:tcPr marL="9525" marR="9525" marT="9525" marB="0" anchor="b"/>
                </a:tc>
                <a:tc>
                  <a:txBody>
                    <a:bodyPr/>
                    <a:lstStyle/>
                    <a:p>
                      <a:pPr algn="r" fontAlgn="b"/>
                      <a:r>
                        <a:rPr lang="de-DE" sz="1200" u="none" strike="noStrike">
                          <a:effectLst/>
                        </a:rPr>
                        <a:t>14%</a:t>
                      </a:r>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39310386"/>
                  </a:ext>
                </a:extLst>
              </a:tr>
              <a:tr h="203200">
                <a:tc>
                  <a:txBody>
                    <a:bodyPr/>
                    <a:lstStyle/>
                    <a:p>
                      <a:pPr algn="r" fontAlgn="b"/>
                      <a:r>
                        <a:rPr lang="de-DE" sz="1200" u="none" strike="noStrike">
                          <a:effectLst/>
                        </a:rPr>
                        <a:t>5%</a:t>
                      </a:r>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r" fontAlgn="b"/>
                      <a:r>
                        <a:rPr lang="de-DE" sz="1200" u="none" strike="noStrike">
                          <a:effectLst/>
                        </a:rPr>
                        <a:t>0,0000565</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r>
                        <a:rPr lang="de-DE" sz="1200" u="none" strike="noStrike" dirty="0">
                          <a:effectLst/>
                        </a:rPr>
                        <a:t>0%-10%</a:t>
                      </a:r>
                      <a:endParaRPr lang="de-DE" sz="1200" b="0" i="0" u="none" strike="noStrike" dirty="0">
                        <a:solidFill>
                          <a:srgbClr val="70AD47"/>
                        </a:solidFill>
                        <a:effectLst/>
                        <a:latin typeface="Calibri" panose="020F0502020204030204" pitchFamily="34" charset="0"/>
                      </a:endParaRPr>
                    </a:p>
                  </a:txBody>
                  <a:tcPr marL="9525" marR="9525" marT="9525" marB="0" anchor="b"/>
                </a:tc>
                <a:tc>
                  <a:txBody>
                    <a:bodyPr/>
                    <a:lstStyle/>
                    <a:p>
                      <a:pPr algn="r" fontAlgn="b"/>
                      <a:r>
                        <a:rPr lang="de-DE" sz="1200" u="none" strike="noStrike">
                          <a:effectLst/>
                        </a:rPr>
                        <a:t>20%</a:t>
                      </a:r>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r" fontAlgn="b"/>
                      <a:r>
                        <a:rPr lang="de-DE" sz="1200" u="none" strike="noStrike">
                          <a:effectLst/>
                        </a:rPr>
                        <a:t>15%</a:t>
                      </a:r>
                      <a:endParaRPr lang="de-DE" sz="1200" b="0" i="0" u="none" strike="noStrike">
                        <a:solidFill>
                          <a:srgbClr val="70AD47"/>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5992221"/>
                  </a:ext>
                </a:extLst>
              </a:tr>
              <a:tr h="0">
                <a:tc>
                  <a:txBody>
                    <a:bodyPr/>
                    <a:lstStyle/>
                    <a:p>
                      <a:pPr algn="r" fontAlgn="b"/>
                      <a:r>
                        <a:rPr lang="de-DE" sz="1200" u="none" strike="noStrike">
                          <a:effectLst/>
                        </a:rPr>
                        <a:t>10%</a:t>
                      </a:r>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r" fontAlgn="b"/>
                      <a:r>
                        <a:rPr lang="de-DE" sz="1200" u="none" strike="noStrike">
                          <a:effectLst/>
                        </a:rPr>
                        <a:t>0,000082</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de-DE" sz="1200" u="none" strike="noStrike">
                          <a:effectLst/>
                        </a:rPr>
                        <a:t>0,000053</a:t>
                      </a:r>
                      <a:endParaRPr lang="de-DE" sz="12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de-DE" sz="1200" b="0" i="0" u="none" strike="noStrike">
                        <a:solidFill>
                          <a:srgbClr val="70AD47"/>
                        </a:solidFill>
                        <a:effectLst/>
                        <a:latin typeface="Calibri" panose="020F0502020204030204" pitchFamily="34" charset="0"/>
                      </a:endParaRPr>
                    </a:p>
                  </a:txBody>
                  <a:tcPr marL="9525" marR="9525" marT="9525" marB="0" anchor="b"/>
                </a:tc>
                <a:tc>
                  <a:txBody>
                    <a:bodyPr/>
                    <a:lstStyle/>
                    <a:p>
                      <a:pPr algn="l" fontAlgn="b"/>
                      <a:r>
                        <a:rPr lang="de-DE" sz="1200" u="none" strike="noStrike" dirty="0">
                          <a:effectLst/>
                        </a:rPr>
                        <a:t>5%-10%</a:t>
                      </a:r>
                      <a:endParaRPr lang="de-DE" sz="1200" b="0" i="0" u="none" strike="noStrike" dirty="0">
                        <a:solidFill>
                          <a:srgbClr val="70AD47"/>
                        </a:solidFill>
                        <a:effectLst/>
                        <a:latin typeface="Calibri" panose="020F0502020204030204" pitchFamily="34" charset="0"/>
                      </a:endParaRPr>
                    </a:p>
                  </a:txBody>
                  <a:tcPr marL="9525" marR="9525" marT="9525" marB="0" anchor="b"/>
                </a:tc>
                <a:tc>
                  <a:txBody>
                    <a:bodyPr/>
                    <a:lstStyle/>
                    <a:p>
                      <a:pPr algn="r" fontAlgn="b"/>
                      <a:r>
                        <a:rPr lang="de-DE" sz="1200" u="none" strike="noStrike" dirty="0">
                          <a:effectLst/>
                        </a:rPr>
                        <a:t>6%</a:t>
                      </a:r>
                      <a:endParaRPr lang="de-DE" sz="1200" b="0" i="0" u="none" strike="noStrike" dirty="0">
                        <a:solidFill>
                          <a:srgbClr val="70AD47"/>
                        </a:solidFill>
                        <a:effectLst/>
                        <a:latin typeface="Calibri" panose="020F0502020204030204" pitchFamily="34" charset="0"/>
                      </a:endParaRPr>
                    </a:p>
                  </a:txBody>
                  <a:tcPr marL="9525" marR="9525" marT="9525" marB="0" anchor="b"/>
                </a:tc>
                <a:tc>
                  <a:txBody>
                    <a:bodyPr/>
                    <a:lstStyle/>
                    <a:p>
                      <a:pPr algn="l" fontAlgn="b"/>
                      <a:endParaRPr lang="de-DE" sz="12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4272554"/>
                  </a:ext>
                </a:extLst>
              </a:tr>
            </a:tbl>
          </a:graphicData>
        </a:graphic>
      </p:graphicFrame>
      <p:sp>
        <p:nvSpPr>
          <p:cNvPr id="4" name="Fußzeilenplatzhalter 3">
            <a:extLst>
              <a:ext uri="{FF2B5EF4-FFF2-40B4-BE49-F238E27FC236}">
                <a16:creationId xmlns:a16="http://schemas.microsoft.com/office/drawing/2014/main" id="{9AD817C2-89AD-D2AC-82F9-EE36340DEC33}"/>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E09304B9-24D1-6721-F70D-F947D663AFB3}"/>
              </a:ext>
            </a:extLst>
          </p:cNvPr>
          <p:cNvSpPr>
            <a:spLocks noGrp="1"/>
          </p:cNvSpPr>
          <p:nvPr>
            <p:ph type="sldNum" sz="quarter" idx="12"/>
          </p:nvPr>
        </p:nvSpPr>
        <p:spPr/>
        <p:txBody>
          <a:bodyPr/>
          <a:lstStyle/>
          <a:p>
            <a:fld id="{1F72E13D-C637-7644-9038-D6AB7C4B64B5}" type="slidenum">
              <a:rPr lang="en-GB" smtClean="0"/>
              <a:t>18</a:t>
            </a:fld>
            <a:endParaRPr lang="en-GB"/>
          </a:p>
        </p:txBody>
      </p:sp>
      <mc:AlternateContent xmlns:mc="http://schemas.openxmlformats.org/markup-compatibility/2006" xmlns:a14="http://schemas.microsoft.com/office/drawing/2010/main">
        <mc:Choice Requires="a14">
          <p:sp>
            <p:nvSpPr>
              <p:cNvPr id="7" name="Textfeld 6">
                <a:extLst>
                  <a:ext uri="{FF2B5EF4-FFF2-40B4-BE49-F238E27FC236}">
                    <a16:creationId xmlns:a16="http://schemas.microsoft.com/office/drawing/2014/main" id="{2870EB54-D2BF-6B9F-EF12-E2857B41AF33}"/>
                  </a:ext>
                </a:extLst>
              </p:cNvPr>
              <p:cNvSpPr txBox="1"/>
              <p:nvPr/>
            </p:nvSpPr>
            <p:spPr>
              <a:xfrm>
                <a:off x="1469985" y="3113590"/>
                <a:ext cx="10352771" cy="1600438"/>
              </a:xfrm>
              <a:prstGeom prst="rect">
                <a:avLst/>
              </a:prstGeom>
              <a:noFill/>
            </p:spPr>
            <p:txBody>
              <a:bodyPr wrap="none" rtlCol="0">
                <a:spAutoFit/>
              </a:bodyPr>
              <a:lstStyle/>
              <a:p>
                <a:r>
                  <a:rPr lang="en-GB" sz="1400" dirty="0"/>
                  <a:t>Alpha was calculated depending on the calculated distances and the measured ones. It can be seen as a coefficient</a:t>
                </a:r>
              </a:p>
              <a:p>
                <a:r>
                  <a:rPr lang="en-GB" sz="1400" dirty="0"/>
                  <a:t>Orange has a higher alpha, as its attack surface for the air is overall bigger (1cm^2&gt;0.72 cm^2)</a:t>
                </a:r>
              </a:p>
              <a:p>
                <a:endParaRPr lang="en-GB" sz="1400" dirty="0"/>
              </a:p>
              <a:p>
                <a:r>
                  <a:rPr lang="en-GB" sz="1400" dirty="0"/>
                  <a:t>There seems to be a connection between the twist in % , the change of it and the coefficient, but we haven´t found that out yet.</a:t>
                </a:r>
              </a:p>
              <a:p>
                <a:r>
                  <a:rPr lang="en-GB" sz="1400" dirty="0"/>
                  <a:t>For now, we have found that the theory doesn´t predict the reality too well, that’s what </a:t>
                </a:r>
                <a14:m>
                  <m:oMath xmlns:m="http://schemas.openxmlformats.org/officeDocument/2006/math">
                    <m:r>
                      <a:rPr lang="en-GB" sz="1400" i="1" smtClean="0">
                        <a:latin typeface="Cambria Math" panose="02040503050406030204" pitchFamily="18" charset="0"/>
                        <a:ea typeface="Cambria Math" panose="02040503050406030204" pitchFamily="18" charset="0"/>
                      </a:rPr>
                      <m:t>∝</m:t>
                    </m:r>
                    <m:r>
                      <m:rPr>
                        <m:sty m:val="p"/>
                      </m:rPr>
                      <a:rPr lang="de-DE" sz="1400" b="0" i="0" smtClean="0">
                        <a:latin typeface="Cambria Math" panose="02040503050406030204" pitchFamily="18" charset="0"/>
                        <a:ea typeface="Cambria Math" panose="02040503050406030204" pitchFamily="18" charset="0"/>
                      </a:rPr>
                      <m:t>is</m:t>
                    </m:r>
                    <m:r>
                      <a:rPr lang="de-DE" sz="1400" b="0" i="0" smtClean="0">
                        <a:latin typeface="Cambria Math" panose="02040503050406030204" pitchFamily="18" charset="0"/>
                        <a:ea typeface="Cambria Math" panose="02040503050406030204" pitchFamily="18" charset="0"/>
                      </a:rPr>
                      <m:t> </m:t>
                    </m:r>
                    <m:r>
                      <m:rPr>
                        <m:sty m:val="p"/>
                      </m:rPr>
                      <a:rPr lang="de-DE" sz="1400" b="0" i="0" smtClean="0">
                        <a:latin typeface="Cambria Math" panose="02040503050406030204" pitchFamily="18" charset="0"/>
                        <a:ea typeface="Cambria Math" panose="02040503050406030204" pitchFamily="18" charset="0"/>
                      </a:rPr>
                      <m:t>for</m:t>
                    </m:r>
                    <m:r>
                      <a:rPr lang="de-DE" sz="1400" b="0" i="0" smtClean="0">
                        <a:latin typeface="Cambria Math" panose="02040503050406030204" pitchFamily="18" charset="0"/>
                        <a:ea typeface="Cambria Math" panose="02040503050406030204" pitchFamily="18" charset="0"/>
                      </a:rPr>
                      <m:t>.</m:t>
                    </m:r>
                  </m:oMath>
                </a14:m>
                <a:endParaRPr lang="en-GB" sz="1400" dirty="0"/>
              </a:p>
              <a:p>
                <a:r>
                  <a:rPr lang="en-GB" sz="1400" dirty="0"/>
                  <a:t>The fact that a rubber band with a higher driving back energy flies further with the same spin compared to other rubber bands could be</a:t>
                </a:r>
              </a:p>
              <a:p>
                <a:r>
                  <a:rPr lang="en-GB" sz="1400" dirty="0"/>
                  <a:t> measured quite well</a:t>
                </a:r>
              </a:p>
            </p:txBody>
          </p:sp>
        </mc:Choice>
        <mc:Fallback xmlns="">
          <p:sp>
            <p:nvSpPr>
              <p:cNvPr id="7" name="Textfeld 6">
                <a:extLst>
                  <a:ext uri="{FF2B5EF4-FFF2-40B4-BE49-F238E27FC236}">
                    <a16:creationId xmlns:a16="http://schemas.microsoft.com/office/drawing/2014/main" id="{2870EB54-D2BF-6B9F-EF12-E2857B41AF33}"/>
                  </a:ext>
                </a:extLst>
              </p:cNvPr>
              <p:cNvSpPr txBox="1">
                <a:spLocks noRot="1" noChangeAspect="1" noMove="1" noResize="1" noEditPoints="1" noAdjustHandles="1" noChangeArrowheads="1" noChangeShapeType="1" noTextEdit="1"/>
              </p:cNvSpPr>
              <p:nvPr/>
            </p:nvSpPr>
            <p:spPr>
              <a:xfrm>
                <a:off x="1469985" y="3113590"/>
                <a:ext cx="10352771" cy="1600438"/>
              </a:xfrm>
              <a:prstGeom prst="rect">
                <a:avLst/>
              </a:prstGeom>
              <a:blipFill>
                <a:blip r:embed="rId2"/>
                <a:stretch>
                  <a:fillRect l="-123" t="-787" b="-2362"/>
                </a:stretch>
              </a:blipFill>
            </p:spPr>
            <p:txBody>
              <a:bodyPr/>
              <a:lstStyle/>
              <a:p>
                <a:r>
                  <a:rPr lang="en-GB">
                    <a:noFill/>
                  </a:rPr>
                  <a:t> </a:t>
                </a:r>
              </a:p>
            </p:txBody>
          </p:sp>
        </mc:Fallback>
      </mc:AlternateContent>
    </p:spTree>
    <p:extLst>
      <p:ext uri="{BB962C8B-B14F-4D97-AF65-F5344CB8AC3E}">
        <p14:creationId xmlns:p14="http://schemas.microsoft.com/office/powerpoint/2010/main" val="441134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F5280-CF8F-0B4C-D055-04FE6FD3A2E0}"/>
              </a:ext>
            </a:extLst>
          </p:cNvPr>
          <p:cNvSpPr>
            <a:spLocks noGrp="1"/>
          </p:cNvSpPr>
          <p:nvPr>
            <p:ph type="title"/>
          </p:nvPr>
        </p:nvSpPr>
        <p:spPr/>
        <p:txBody>
          <a:bodyPr/>
          <a:lstStyle/>
          <a:p>
            <a:r>
              <a:rPr lang="en-GB" dirty="0"/>
              <a:t>Overall Error Analysis</a:t>
            </a:r>
          </a:p>
        </p:txBody>
      </p:sp>
      <p:sp>
        <p:nvSpPr>
          <p:cNvPr id="3" name="Inhaltsplatzhalter 2">
            <a:extLst>
              <a:ext uri="{FF2B5EF4-FFF2-40B4-BE49-F238E27FC236}">
                <a16:creationId xmlns:a16="http://schemas.microsoft.com/office/drawing/2014/main" id="{8E3D32ED-144F-353A-69CF-A449A5B62463}"/>
              </a:ext>
            </a:extLst>
          </p:cNvPr>
          <p:cNvSpPr>
            <a:spLocks noGrp="1"/>
          </p:cNvSpPr>
          <p:nvPr>
            <p:ph idx="1"/>
          </p:nvPr>
        </p:nvSpPr>
        <p:spPr/>
        <p:txBody>
          <a:bodyPr/>
          <a:lstStyle/>
          <a:p>
            <a:pPr>
              <a:buFont typeface="Wingdings" pitchFamily="2" charset="2"/>
              <a:buChar char="Ø"/>
            </a:pPr>
            <a:r>
              <a:rPr lang="en-GB" dirty="0"/>
              <a:t>The rubber bands wore out quite fast</a:t>
            </a:r>
          </a:p>
          <a:p>
            <a:pPr>
              <a:buFont typeface="Wingdings" pitchFamily="2" charset="2"/>
              <a:buChar char="Ø"/>
            </a:pPr>
            <a:r>
              <a:rPr lang="en-GB" dirty="0"/>
              <a:t>The shooting distance might have varied by 1 cm as the desks are not all the same </a:t>
            </a:r>
          </a:p>
          <a:p>
            <a:pPr>
              <a:buFont typeface="Wingdings" pitchFamily="2" charset="2"/>
              <a:buChar char="Ø"/>
            </a:pPr>
            <a:r>
              <a:rPr lang="en-GB" dirty="0"/>
              <a:t>Measurement errors</a:t>
            </a:r>
          </a:p>
          <a:p>
            <a:pPr>
              <a:buFont typeface="Wingdings" pitchFamily="2" charset="2"/>
              <a:buChar char="Ø"/>
            </a:pPr>
            <a:r>
              <a:rPr lang="en-GB" dirty="0"/>
              <a:t>Friction with the Lego contraption</a:t>
            </a:r>
          </a:p>
          <a:p>
            <a:pPr marL="0" indent="0">
              <a:buNone/>
            </a:pPr>
            <a:endParaRPr lang="en-GB" dirty="0"/>
          </a:p>
          <a:p>
            <a:pPr>
              <a:buFont typeface="Wingdings" pitchFamily="2" charset="2"/>
              <a:buChar char="Ø"/>
            </a:pPr>
            <a:endParaRPr lang="en-GB" dirty="0"/>
          </a:p>
          <a:p>
            <a:pPr marL="0" indent="0">
              <a:buNone/>
            </a:pPr>
            <a:endParaRPr lang="en-GB" dirty="0"/>
          </a:p>
        </p:txBody>
      </p:sp>
      <p:sp>
        <p:nvSpPr>
          <p:cNvPr id="4" name="Fußzeilenplatzhalter 3">
            <a:extLst>
              <a:ext uri="{FF2B5EF4-FFF2-40B4-BE49-F238E27FC236}">
                <a16:creationId xmlns:a16="http://schemas.microsoft.com/office/drawing/2014/main" id="{070B051E-ED39-1B2B-C16C-C1DE7B372096}"/>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F5BAE4FE-72CF-4C14-BD7A-49721B952FB6}"/>
              </a:ext>
            </a:extLst>
          </p:cNvPr>
          <p:cNvSpPr>
            <a:spLocks noGrp="1"/>
          </p:cNvSpPr>
          <p:nvPr>
            <p:ph type="sldNum" sz="quarter" idx="12"/>
          </p:nvPr>
        </p:nvSpPr>
        <p:spPr/>
        <p:txBody>
          <a:bodyPr/>
          <a:lstStyle/>
          <a:p>
            <a:fld id="{1F72E13D-C637-7644-9038-D6AB7C4B64B5}" type="slidenum">
              <a:rPr lang="en-GB" smtClean="0"/>
              <a:t>19</a:t>
            </a:fld>
            <a:endParaRPr lang="en-GB"/>
          </a:p>
        </p:txBody>
      </p:sp>
    </p:spTree>
    <p:extLst>
      <p:ext uri="{BB962C8B-B14F-4D97-AF65-F5344CB8AC3E}">
        <p14:creationId xmlns:p14="http://schemas.microsoft.com/office/powerpoint/2010/main" val="2840414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3C807B-56D5-D43D-33BD-D3A20FFD521F}"/>
              </a:ext>
            </a:extLst>
          </p:cNvPr>
          <p:cNvSpPr>
            <a:spLocks noGrp="1"/>
          </p:cNvSpPr>
          <p:nvPr>
            <p:ph type="title"/>
          </p:nvPr>
        </p:nvSpPr>
        <p:spPr/>
        <p:txBody>
          <a:bodyPr/>
          <a:lstStyle/>
          <a:p>
            <a:pPr algn="ctr"/>
            <a:r>
              <a:rPr lang="en-GB" dirty="0"/>
              <a:t>The Task</a:t>
            </a:r>
          </a:p>
        </p:txBody>
      </p:sp>
      <p:sp>
        <p:nvSpPr>
          <p:cNvPr id="3" name="Inhaltsplatzhalter 2">
            <a:extLst>
              <a:ext uri="{FF2B5EF4-FFF2-40B4-BE49-F238E27FC236}">
                <a16:creationId xmlns:a16="http://schemas.microsoft.com/office/drawing/2014/main" id="{05175056-2BB7-A0A2-2D24-5218696D439F}"/>
              </a:ext>
            </a:extLst>
          </p:cNvPr>
          <p:cNvSpPr>
            <a:spLocks noGrp="1"/>
          </p:cNvSpPr>
          <p:nvPr>
            <p:ph idx="1"/>
          </p:nvPr>
        </p:nvSpPr>
        <p:spPr/>
        <p:txBody>
          <a:bodyPr/>
          <a:lstStyle/>
          <a:p>
            <a:r>
              <a:rPr lang="en-US" b="0" i="0" u="none" strike="noStrike" dirty="0">
                <a:solidFill>
                  <a:srgbClr val="000000"/>
                </a:solidFill>
                <a:effectLst/>
                <a:latin typeface="GYPT Sans"/>
              </a:rPr>
              <a:t>A rubber band may fly a longer distance if it is non-uniformly stretched when shot, giving it spin. Optimize the distance that a rubber band with spin can reach.</a:t>
            </a:r>
          </a:p>
          <a:p>
            <a:pPr marL="0" indent="0">
              <a:buNone/>
            </a:pPr>
            <a:endParaRPr lang="en-US" dirty="0">
              <a:solidFill>
                <a:srgbClr val="000000"/>
              </a:solidFill>
              <a:latin typeface="GYPT Sans"/>
            </a:endParaRPr>
          </a:p>
          <a:p>
            <a:pPr marL="0" indent="0">
              <a:buNone/>
            </a:pPr>
            <a:r>
              <a:rPr lang="en-US" dirty="0">
                <a:solidFill>
                  <a:srgbClr val="000000"/>
                </a:solidFill>
                <a:latin typeface="GYPT Sans"/>
              </a:rPr>
              <a:t>This process of non uniformly stretching the rubber band will be referred to as twisting. </a:t>
            </a:r>
            <a:endParaRPr lang="en-US" dirty="0"/>
          </a:p>
        </p:txBody>
      </p:sp>
      <p:sp>
        <p:nvSpPr>
          <p:cNvPr id="5" name="Fußzeilenplatzhalter 4">
            <a:extLst>
              <a:ext uri="{FF2B5EF4-FFF2-40B4-BE49-F238E27FC236}">
                <a16:creationId xmlns:a16="http://schemas.microsoft.com/office/drawing/2014/main" id="{F20DFFAA-817C-C043-BE94-17E4646CB9FE}"/>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8750078D-3787-E329-61A9-B1E0A9EB0968}"/>
              </a:ext>
            </a:extLst>
          </p:cNvPr>
          <p:cNvSpPr>
            <a:spLocks noGrp="1"/>
          </p:cNvSpPr>
          <p:nvPr>
            <p:ph type="sldNum" sz="quarter" idx="12"/>
          </p:nvPr>
        </p:nvSpPr>
        <p:spPr/>
        <p:txBody>
          <a:bodyPr/>
          <a:lstStyle/>
          <a:p>
            <a:fld id="{1F72E13D-C637-7644-9038-D6AB7C4B64B5}" type="slidenum">
              <a:rPr lang="en-GB" smtClean="0"/>
              <a:t>2</a:t>
            </a:fld>
            <a:endParaRPr lang="en-GB"/>
          </a:p>
        </p:txBody>
      </p:sp>
    </p:spTree>
    <p:extLst>
      <p:ext uri="{BB962C8B-B14F-4D97-AF65-F5344CB8AC3E}">
        <p14:creationId xmlns:p14="http://schemas.microsoft.com/office/powerpoint/2010/main" val="88829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8EBC3-95EA-4AE4-8E98-3B9B5314D438}"/>
              </a:ext>
            </a:extLst>
          </p:cNvPr>
          <p:cNvSpPr>
            <a:spLocks noGrp="1"/>
          </p:cNvSpPr>
          <p:nvPr>
            <p:ph type="title"/>
          </p:nvPr>
        </p:nvSpPr>
        <p:spPr/>
        <p:txBody>
          <a:bodyPr/>
          <a:lstStyle/>
          <a:p>
            <a:r>
              <a:rPr lang="en-GB" dirty="0"/>
              <a:t>Relevant parameters</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3AA90A96-AFE6-0061-1A52-B6B20F9660F2}"/>
                  </a:ext>
                </a:extLst>
              </p:cNvPr>
              <p:cNvSpPr>
                <a:spLocks noGrp="1"/>
              </p:cNvSpPr>
              <p:nvPr>
                <p:ph idx="1"/>
              </p:nvPr>
            </p:nvSpPr>
            <p:spPr/>
            <p:txBody>
              <a:bodyPr/>
              <a:lstStyle/>
              <a:p>
                <a:pPr>
                  <a:buFont typeface="Wingdings" pitchFamily="2" charset="2"/>
                  <a:buChar char="Ø"/>
                </a:pPr>
                <a:r>
                  <a:rPr lang="en-GB" sz="1800" dirty="0"/>
                  <a:t>The Mass of the Rubber band m</a:t>
                </a:r>
              </a:p>
              <a:p>
                <a:pPr>
                  <a:buFont typeface="Wingdings" pitchFamily="2" charset="2"/>
                  <a:buChar char="Ø"/>
                </a:pPr>
                <a:r>
                  <a:rPr lang="en-GB" sz="1800" dirty="0"/>
                  <a:t>The spring constant K</a:t>
                </a:r>
              </a:p>
              <a:p>
                <a:pPr>
                  <a:buFont typeface="Wingdings" pitchFamily="2" charset="2"/>
                  <a:buChar char="Ø"/>
                </a:pPr>
                <a:r>
                  <a:rPr lang="en-GB" sz="1800" dirty="0"/>
                  <a:t>The change in Length per side </a:t>
                </a:r>
                <a14:m>
                  <m:oMath xmlns:m="http://schemas.openxmlformats.org/officeDocument/2006/math">
                    <m:r>
                      <a:rPr lang="en-GB" sz="1800" i="1" smtClean="0">
                        <a:latin typeface="Cambria Math" panose="02040503050406030204" pitchFamily="18" charset="0"/>
                        <a:ea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𝑋</m:t>
                    </m:r>
                    <m:r>
                      <a:rPr lang="de-DE" sz="1800" b="0" i="1" smtClean="0">
                        <a:latin typeface="Cambria Math" panose="02040503050406030204" pitchFamily="18" charset="0"/>
                        <a:ea typeface="Cambria Math" panose="02040503050406030204" pitchFamily="18" charset="0"/>
                      </a:rPr>
                      <m:t>1,</m:t>
                    </m:r>
                  </m:oMath>
                </a14:m>
                <a:r>
                  <a:rPr lang="en-GB" sz="1800" dirty="0">
                    <a:ea typeface="Cambria Math" panose="02040503050406030204" pitchFamily="18" charset="0"/>
                  </a:rPr>
                  <a:t> </a:t>
                </a:r>
                <a14:m>
                  <m:oMath xmlns:m="http://schemas.openxmlformats.org/officeDocument/2006/math">
                    <m:r>
                      <a:rPr lang="en-GB" sz="1800" i="1">
                        <a:latin typeface="Cambria Math" panose="02040503050406030204" pitchFamily="18" charset="0"/>
                        <a:ea typeface="Cambria Math" panose="02040503050406030204" pitchFamily="18" charset="0"/>
                      </a:rPr>
                      <m:t>∆</m:t>
                    </m:r>
                    <m:r>
                      <a:rPr lang="de-DE" sz="1800" i="1">
                        <a:latin typeface="Cambria Math" panose="02040503050406030204" pitchFamily="18" charset="0"/>
                        <a:ea typeface="Cambria Math" panose="02040503050406030204" pitchFamily="18" charset="0"/>
                      </a:rPr>
                      <m:t>𝑋</m:t>
                    </m:r>
                  </m:oMath>
                </a14:m>
                <a:r>
                  <a:rPr lang="en-GB" sz="1800" dirty="0"/>
                  <a:t>2</a:t>
                </a:r>
              </a:p>
              <a:p>
                <a:pPr>
                  <a:buFont typeface="Wingdings" pitchFamily="2" charset="2"/>
                  <a:buChar char="Ø"/>
                </a:pPr>
                <a:r>
                  <a:rPr lang="en-GB" sz="1800" dirty="0"/>
                  <a:t>The height it gets shot from </a:t>
                </a:r>
              </a:p>
              <a:p>
                <a:pPr>
                  <a:buFont typeface="Wingdings" pitchFamily="2" charset="2"/>
                  <a:buChar char="Ø"/>
                </a:pPr>
                <a:r>
                  <a:rPr lang="en-GB" sz="1800" dirty="0"/>
                  <a:t>Density of the air around it </a:t>
                </a:r>
                <a14:m>
                  <m:oMath xmlns:m="http://schemas.openxmlformats.org/officeDocument/2006/math">
                    <m:r>
                      <a:rPr lang="en-GB" sz="1800" i="1" smtClean="0">
                        <a:latin typeface="Cambria Math" panose="02040503050406030204" pitchFamily="18" charset="0"/>
                        <a:ea typeface="Cambria Math" panose="02040503050406030204" pitchFamily="18" charset="0"/>
                      </a:rPr>
                      <m:t>𝜌</m:t>
                    </m:r>
                  </m:oMath>
                </a14:m>
                <a:endParaRPr lang="de-DE" sz="1800" dirty="0">
                  <a:ea typeface="Cambria Math" panose="02040503050406030204" pitchFamily="18" charset="0"/>
                </a:endParaRPr>
              </a:p>
              <a:p>
                <a:pPr>
                  <a:buFont typeface="Wingdings" pitchFamily="2" charset="2"/>
                  <a:buChar char="Ø"/>
                </a:pPr>
                <a:r>
                  <a:rPr lang="en-GB" sz="1800" dirty="0"/>
                  <a:t>Gravitational acceleration g</a:t>
                </a:r>
              </a:p>
              <a:p>
                <a:pPr>
                  <a:buFont typeface="Wingdings" pitchFamily="2" charset="2"/>
                  <a:buChar char="Ø"/>
                </a:pPr>
                <a:endParaRPr lang="en-GB" sz="1600" dirty="0"/>
              </a:p>
              <a:p>
                <a:pPr>
                  <a:buFont typeface="Wingdings" pitchFamily="2" charset="2"/>
                  <a:buChar char="Ø"/>
                </a:pPr>
                <a:endParaRPr lang="en-GB" sz="1600" dirty="0"/>
              </a:p>
              <a:p>
                <a:pPr>
                  <a:buFont typeface="Wingdings" pitchFamily="2" charset="2"/>
                  <a:buChar char="Ø"/>
                </a:pPr>
                <a:endParaRPr lang="en-GB" dirty="0"/>
              </a:p>
              <a:p>
                <a:pPr>
                  <a:buFont typeface="Wingdings" pitchFamily="2" charset="2"/>
                  <a:buChar char="Ø"/>
                </a:pPr>
                <a:endParaRPr lang="en-GB" dirty="0"/>
              </a:p>
            </p:txBody>
          </p:sp>
        </mc:Choice>
        <mc:Fallback xmlns="">
          <p:sp>
            <p:nvSpPr>
              <p:cNvPr id="3" name="Inhaltsplatzhalter 2">
                <a:extLst>
                  <a:ext uri="{FF2B5EF4-FFF2-40B4-BE49-F238E27FC236}">
                    <a16:creationId xmlns:a16="http://schemas.microsoft.com/office/drawing/2014/main" id="{3AA90A96-AFE6-0061-1A52-B6B20F9660F2}"/>
                  </a:ext>
                </a:extLst>
              </p:cNvPr>
              <p:cNvSpPr>
                <a:spLocks noGrp="1" noRot="1" noChangeAspect="1" noMove="1" noResize="1" noEditPoints="1" noAdjustHandles="1" noChangeArrowheads="1" noChangeShapeType="1" noTextEdit="1"/>
              </p:cNvSpPr>
              <p:nvPr>
                <p:ph idx="1"/>
              </p:nvPr>
            </p:nvSpPr>
            <p:spPr>
              <a:blipFill>
                <a:blip r:embed="rId2"/>
                <a:stretch>
                  <a:fillRect l="-396" t="-1413"/>
                </a:stretch>
              </a:blipFill>
            </p:spPr>
            <p:txBody>
              <a:bodyPr/>
              <a:lstStyle/>
              <a:p>
                <a:r>
                  <a:rPr lang="en-GB">
                    <a:noFill/>
                  </a:rPr>
                  <a:t> </a:t>
                </a:r>
              </a:p>
            </p:txBody>
          </p:sp>
        </mc:Fallback>
      </mc:AlternateContent>
      <p:sp>
        <p:nvSpPr>
          <p:cNvPr id="5" name="Fußzeilenplatzhalter 4">
            <a:extLst>
              <a:ext uri="{FF2B5EF4-FFF2-40B4-BE49-F238E27FC236}">
                <a16:creationId xmlns:a16="http://schemas.microsoft.com/office/drawing/2014/main" id="{D9AB8D53-DA00-5D75-854C-D76AE18C8D5E}"/>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CF49A342-0B1C-2B57-C3E0-BDC058339D2E}"/>
              </a:ext>
            </a:extLst>
          </p:cNvPr>
          <p:cNvSpPr>
            <a:spLocks noGrp="1"/>
          </p:cNvSpPr>
          <p:nvPr>
            <p:ph type="sldNum" sz="quarter" idx="12"/>
          </p:nvPr>
        </p:nvSpPr>
        <p:spPr/>
        <p:txBody>
          <a:bodyPr/>
          <a:lstStyle/>
          <a:p>
            <a:fld id="{1F72E13D-C637-7644-9038-D6AB7C4B64B5}" type="slidenum">
              <a:rPr lang="en-GB" smtClean="0"/>
              <a:t>3</a:t>
            </a:fld>
            <a:endParaRPr lang="en-GB"/>
          </a:p>
        </p:txBody>
      </p:sp>
    </p:spTree>
    <p:extLst>
      <p:ext uri="{BB962C8B-B14F-4D97-AF65-F5344CB8AC3E}">
        <p14:creationId xmlns:p14="http://schemas.microsoft.com/office/powerpoint/2010/main" val="1345299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A70204-5D8F-F244-97D6-2B870E6D3156}"/>
              </a:ext>
            </a:extLst>
          </p:cNvPr>
          <p:cNvSpPr>
            <a:spLocks noGrp="1"/>
          </p:cNvSpPr>
          <p:nvPr>
            <p:ph type="title"/>
          </p:nvPr>
        </p:nvSpPr>
        <p:spPr/>
        <p:txBody>
          <a:bodyPr/>
          <a:lstStyle/>
          <a:p>
            <a:r>
              <a:rPr lang="en-GB" dirty="0"/>
              <a:t>Basic explanation-Normal Shot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35C33921-F8C2-7088-3A67-280CB6543BD3}"/>
                  </a:ext>
                </a:extLst>
              </p:cNvPr>
              <p:cNvSpPr>
                <a:spLocks noGrp="1"/>
              </p:cNvSpPr>
              <p:nvPr>
                <p:ph idx="1"/>
              </p:nvPr>
            </p:nvSpPr>
            <p:spPr/>
            <p:txBody>
              <a:bodyPr>
                <a:normAutofit/>
              </a:bodyPr>
              <a:lstStyle/>
              <a:p>
                <a:pPr>
                  <a:buFont typeface="Wingdings" pitchFamily="2" charset="2"/>
                  <a:buChar char="Ø"/>
                </a:pPr>
                <a:r>
                  <a:rPr lang="en-GB" sz="1800" dirty="0"/>
                  <a:t>When stretching the rubber band normally there is a driving back force and a certain energy stored inside of it, E= </a:t>
                </a:r>
                <a14:m>
                  <m:oMath xmlns:m="http://schemas.openxmlformats.org/officeDocument/2006/math">
                    <m:f>
                      <m:fPr>
                        <m:ctrlPr>
                          <a:rPr lang="x-none" sz="1800" i="1" smtClean="0">
                            <a:effectLst/>
                            <a:latin typeface="Cambria Math" panose="02040503050406030204" pitchFamily="18" charset="0"/>
                          </a:rPr>
                        </m:ctrlPr>
                      </m:fPr>
                      <m:num>
                        <m:r>
                          <a:rPr lang="x-none" sz="1800">
                            <a:effectLst/>
                            <a:latin typeface="Cambria Math" panose="02040503050406030204" pitchFamily="18" charset="0"/>
                          </a:rPr>
                          <m:t>𝑘</m:t>
                        </m:r>
                      </m:num>
                      <m:den>
                        <m:r>
                          <a:rPr lang="x-none" sz="1800">
                            <a:effectLst/>
                            <a:latin typeface="Cambria Math" panose="02040503050406030204" pitchFamily="18" charset="0"/>
                          </a:rPr>
                          <m:t>2</m:t>
                        </m:r>
                      </m:den>
                    </m:f>
                    <m:r>
                      <a:rPr lang="x-none" sz="1800">
                        <a:effectLst/>
                        <a:latin typeface="Cambria Math" panose="02040503050406030204" pitchFamily="18" charset="0"/>
                      </a:rPr>
                      <m:t>∗</m:t>
                    </m:r>
                    <m:r>
                      <m:rPr>
                        <m:sty m:val="p"/>
                      </m:rPr>
                      <a:rPr lang="de-DE" sz="1800" b="0" i="0" smtClean="0">
                        <a:effectLst/>
                        <a:latin typeface="Cambria Math" panose="02040503050406030204" pitchFamily="18" charset="0"/>
                      </a:rPr>
                      <m:t>Delta</m:t>
                    </m:r>
                    <m:r>
                      <a:rPr lang="x-none" sz="1800">
                        <a:effectLst/>
                        <a:latin typeface="Cambria Math" panose="02040503050406030204" pitchFamily="18" charset="0"/>
                      </a:rPr>
                      <m:t>𝐿</m:t>
                    </m:r>
                    <m:r>
                      <a:rPr lang="de-DE" sz="1800" i="1">
                        <a:latin typeface="Cambria Math" panose="02040503050406030204" pitchFamily="18" charset="0"/>
                      </a:rPr>
                      <m:t>^</m:t>
                    </m:r>
                    <m:r>
                      <a:rPr lang="de-DE" sz="1800" b="0" i="1" smtClean="0">
                        <a:latin typeface="Cambria Math" panose="02040503050406030204" pitchFamily="18" charset="0"/>
                      </a:rPr>
                      <m:t>2</m:t>
                    </m:r>
                  </m:oMath>
                </a14:m>
                <a:endParaRPr lang="de-DE" sz="1800" dirty="0">
                  <a:effectLst/>
                  <a:latin typeface="Cambria Math" panose="02040503050406030204" pitchFamily="18" charset="0"/>
                </a:endParaRPr>
              </a:p>
              <a:p>
                <a:pPr>
                  <a:buFont typeface="Wingdings" pitchFamily="2" charset="2"/>
                  <a:buChar char="Ø"/>
                </a:pPr>
                <a:r>
                  <a:rPr lang="en-AU" sz="1800" dirty="0">
                    <a:latin typeface="Cambria Math" panose="02040503050406030204" pitchFamily="18" charset="0"/>
                  </a:rPr>
                  <a:t>If stretched more there is more energy which can be converted into kinetic energy (it flies further)</a:t>
                </a:r>
              </a:p>
              <a:p>
                <a:pPr>
                  <a:buFont typeface="Wingdings" pitchFamily="2" charset="2"/>
                  <a:buChar char="Ø"/>
                </a:pPr>
                <a:r>
                  <a:rPr lang="en-AU" sz="1800" dirty="0">
                    <a:latin typeface="Cambria Math" panose="02040503050406030204" pitchFamily="18" charset="0"/>
                  </a:rPr>
                  <a:t>When released the loose part will accelerate until the rubber band reaches its original length, then the other side starts moving too</a:t>
                </a:r>
              </a:p>
              <a:p>
                <a:pPr>
                  <a:buFont typeface="Wingdings" pitchFamily="2" charset="2"/>
                  <a:buChar char="Ø"/>
                </a:pPr>
                <a:r>
                  <a:rPr lang="en-AU" sz="1800" dirty="0">
                    <a:latin typeface="Cambria Math" panose="02040503050406030204" pitchFamily="18" charset="0"/>
                  </a:rPr>
                  <a:t>The rubber band starts overturning while flying due to air resistance</a:t>
                </a:r>
              </a:p>
              <a:p>
                <a:pPr>
                  <a:buFont typeface="Wingdings" pitchFamily="2" charset="2"/>
                  <a:buChar char="Ø"/>
                </a:pPr>
                <a:endParaRPr lang="en-AU" sz="1800" dirty="0">
                  <a:latin typeface="Cambria Math" panose="02040503050406030204" pitchFamily="18" charset="0"/>
                </a:endParaRPr>
              </a:p>
              <a:p>
                <a:pPr>
                  <a:buFont typeface="Wingdings" pitchFamily="2" charset="2"/>
                  <a:buChar char="Ø"/>
                </a:pPr>
                <a:endParaRPr lang="en-AU" sz="1800" dirty="0">
                  <a:effectLst/>
                  <a:latin typeface="Cambria Math" panose="02040503050406030204" pitchFamily="18" charset="0"/>
                </a:endParaRPr>
              </a:p>
              <a:p>
                <a:pPr marL="0" indent="0">
                  <a:buNone/>
                </a:pPr>
                <a:endParaRPr lang="en-GB" sz="1800" dirty="0"/>
              </a:p>
            </p:txBody>
          </p:sp>
        </mc:Choice>
        <mc:Fallback xmlns="">
          <p:sp>
            <p:nvSpPr>
              <p:cNvPr id="3" name="Inhaltsplatzhalter 2">
                <a:extLst>
                  <a:ext uri="{FF2B5EF4-FFF2-40B4-BE49-F238E27FC236}">
                    <a16:creationId xmlns:a16="http://schemas.microsoft.com/office/drawing/2014/main" id="{35C33921-F8C2-7088-3A67-280CB6543BD3}"/>
                  </a:ext>
                </a:extLst>
              </p:cNvPr>
              <p:cNvSpPr>
                <a:spLocks noGrp="1" noRot="1" noChangeAspect="1" noMove="1" noResize="1" noEditPoints="1" noAdjustHandles="1" noChangeArrowheads="1" noChangeShapeType="1" noTextEdit="1"/>
              </p:cNvSpPr>
              <p:nvPr>
                <p:ph idx="1"/>
              </p:nvPr>
            </p:nvSpPr>
            <p:spPr>
              <a:blipFill>
                <a:blip r:embed="rId2"/>
                <a:stretch>
                  <a:fillRect l="-396" t="-1413"/>
                </a:stretch>
              </a:blipFill>
            </p:spPr>
            <p:txBody>
              <a:bodyPr/>
              <a:lstStyle/>
              <a:p>
                <a:r>
                  <a:rPr lang="en-GB">
                    <a:noFill/>
                  </a:rPr>
                  <a:t> </a:t>
                </a:r>
              </a:p>
            </p:txBody>
          </p:sp>
        </mc:Fallback>
      </mc:AlternateContent>
      <p:sp>
        <p:nvSpPr>
          <p:cNvPr id="5" name="Fußzeilenplatzhalter 4">
            <a:extLst>
              <a:ext uri="{FF2B5EF4-FFF2-40B4-BE49-F238E27FC236}">
                <a16:creationId xmlns:a16="http://schemas.microsoft.com/office/drawing/2014/main" id="{80D2B9D1-2418-46A3-A6A0-B03A9B1D76C9}"/>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305999EF-5289-A096-3AD1-8454CD817A86}"/>
              </a:ext>
            </a:extLst>
          </p:cNvPr>
          <p:cNvSpPr>
            <a:spLocks noGrp="1"/>
          </p:cNvSpPr>
          <p:nvPr>
            <p:ph type="sldNum" sz="quarter" idx="12"/>
          </p:nvPr>
        </p:nvSpPr>
        <p:spPr/>
        <p:txBody>
          <a:bodyPr/>
          <a:lstStyle/>
          <a:p>
            <a:fld id="{1F72E13D-C637-7644-9038-D6AB7C4B64B5}" type="slidenum">
              <a:rPr lang="en-GB" smtClean="0"/>
              <a:t>4</a:t>
            </a:fld>
            <a:endParaRPr lang="en-GB"/>
          </a:p>
        </p:txBody>
      </p:sp>
    </p:spTree>
    <p:extLst>
      <p:ext uri="{BB962C8B-B14F-4D97-AF65-F5344CB8AC3E}">
        <p14:creationId xmlns:p14="http://schemas.microsoft.com/office/powerpoint/2010/main" val="829743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A1057B-D75D-95EB-6DD5-56982BE79C6D}"/>
              </a:ext>
            </a:extLst>
          </p:cNvPr>
          <p:cNvSpPr>
            <a:spLocks noGrp="1"/>
          </p:cNvSpPr>
          <p:nvPr>
            <p:ph type="title"/>
          </p:nvPr>
        </p:nvSpPr>
        <p:spPr/>
        <p:txBody>
          <a:bodyPr/>
          <a:lstStyle/>
          <a:p>
            <a:pPr algn="ctr"/>
            <a:r>
              <a:rPr lang="en-GB" dirty="0"/>
              <a:t>Basic explanation Twister shot</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9938FD45-1E06-0D32-F73D-F85FA3A0B4ED}"/>
                  </a:ext>
                </a:extLst>
              </p:cNvPr>
              <p:cNvSpPr>
                <a:spLocks noGrp="1"/>
              </p:cNvSpPr>
              <p:nvPr>
                <p:ph idx="1"/>
              </p:nvPr>
            </p:nvSpPr>
            <p:spPr>
              <a:xfrm>
                <a:off x="1371600" y="2286000"/>
                <a:ext cx="8073342" cy="3581400"/>
              </a:xfrm>
            </p:spPr>
            <p:txBody>
              <a:bodyPr>
                <a:noAutofit/>
              </a:bodyPr>
              <a:lstStyle/>
              <a:p>
                <a:r>
                  <a:rPr lang="en-GB" sz="1400" dirty="0"/>
                  <a:t>The total energy is , E= </a:t>
                </a:r>
                <a14:m>
                  <m:oMath xmlns:m="http://schemas.openxmlformats.org/officeDocument/2006/math">
                    <m:f>
                      <m:fPr>
                        <m:ctrlPr>
                          <a:rPr lang="x-none" sz="1400" i="1" smtClean="0">
                            <a:effectLst/>
                            <a:latin typeface="Cambria Math" panose="02040503050406030204" pitchFamily="18" charset="0"/>
                          </a:rPr>
                        </m:ctrlPr>
                      </m:fPr>
                      <m:num>
                        <m:r>
                          <a:rPr lang="x-none" sz="1400">
                            <a:effectLst/>
                            <a:latin typeface="Cambria Math" panose="02040503050406030204" pitchFamily="18" charset="0"/>
                          </a:rPr>
                          <m:t>𝑘</m:t>
                        </m:r>
                      </m:num>
                      <m:den>
                        <m:r>
                          <a:rPr lang="de-DE" sz="1400" b="0" i="0" smtClean="0">
                            <a:effectLst/>
                            <a:latin typeface="Cambria Math" panose="02040503050406030204" pitchFamily="18" charset="0"/>
                          </a:rPr>
                          <m:t>4</m:t>
                        </m:r>
                      </m:den>
                    </m:f>
                    <m:r>
                      <a:rPr lang="x-none" sz="1400">
                        <a:effectLst/>
                        <a:latin typeface="Cambria Math" panose="02040503050406030204" pitchFamily="18" charset="0"/>
                      </a:rPr>
                      <m:t>∗</m:t>
                    </m:r>
                    <m:d>
                      <m:dPr>
                        <m:ctrlPr>
                          <a:rPr lang="de-DE" sz="1400" b="0" i="1" smtClean="0">
                            <a:effectLst/>
                            <a:latin typeface="Cambria Math" panose="02040503050406030204" pitchFamily="18" charset="0"/>
                          </a:rPr>
                        </m:ctrlPr>
                      </m:dPr>
                      <m:e>
                        <m:r>
                          <a:rPr lang="en-GB" sz="1400" i="1" smtClean="0">
                            <a:solidFill>
                              <a:schemeClr val="tx1"/>
                            </a:solidFill>
                            <a:latin typeface="Cambria Math" panose="02040503050406030204" pitchFamily="18" charset="0"/>
                            <a:ea typeface="Cambria Math" panose="02040503050406030204" pitchFamily="18" charset="0"/>
                          </a:rPr>
                          <m:t>∆</m:t>
                        </m:r>
                        <m:sSup>
                          <m:sSupPr>
                            <m:ctrlPr>
                              <a:rPr lang="de-DE" sz="1400" b="0" i="1">
                                <a:solidFill>
                                  <a:schemeClr val="tx1"/>
                                </a:solidFill>
                                <a:effectLst/>
                                <a:latin typeface="Cambria Math" panose="02040503050406030204" pitchFamily="18" charset="0"/>
                              </a:rPr>
                            </m:ctrlPr>
                          </m:sSupPr>
                          <m:e>
                            <m:r>
                              <a:rPr lang="x-none" sz="1400">
                                <a:solidFill>
                                  <a:schemeClr val="tx1"/>
                                </a:solidFill>
                                <a:effectLst/>
                                <a:latin typeface="Cambria Math" panose="02040503050406030204" pitchFamily="18" charset="0"/>
                              </a:rPr>
                              <m:t>𝐿</m:t>
                            </m:r>
                            <m:r>
                              <a:rPr lang="de-DE" sz="1400" b="0" i="1" smtClean="0">
                                <a:solidFill>
                                  <a:schemeClr val="tx1"/>
                                </a:solidFill>
                                <a:effectLst/>
                                <a:latin typeface="Cambria Math" panose="02040503050406030204" pitchFamily="18" charset="0"/>
                              </a:rPr>
                              <m:t>1</m:t>
                            </m:r>
                          </m:e>
                          <m:sup>
                            <m:r>
                              <a:rPr lang="de-DE" sz="1400" b="0" i="1" smtClean="0">
                                <a:solidFill>
                                  <a:schemeClr val="tx1"/>
                                </a:solidFill>
                                <a:latin typeface="Cambria Math" panose="02040503050406030204" pitchFamily="18" charset="0"/>
                              </a:rPr>
                              <m:t>2</m:t>
                            </m:r>
                          </m:sup>
                        </m:sSup>
                        <m:r>
                          <a:rPr lang="de-DE" sz="1400" b="0" i="1" smtClean="0">
                            <a:solidFill>
                              <a:schemeClr val="tx1"/>
                            </a:solidFill>
                            <a:latin typeface="Cambria Math" panose="02040503050406030204" pitchFamily="18" charset="0"/>
                          </a:rPr>
                          <m:t>+</m:t>
                        </m:r>
                        <m:r>
                          <a:rPr lang="en-GB" sz="1400" i="1">
                            <a:solidFill>
                              <a:schemeClr val="tx1"/>
                            </a:solidFill>
                            <a:latin typeface="Cambria Math" panose="02040503050406030204" pitchFamily="18" charset="0"/>
                            <a:ea typeface="Cambria Math" panose="02040503050406030204" pitchFamily="18" charset="0"/>
                          </a:rPr>
                          <m:t>∆</m:t>
                        </m:r>
                        <m:r>
                          <m:rPr>
                            <m:sty m:val="p"/>
                          </m:rPr>
                          <a:rPr lang="de-DE" sz="1400" b="0" i="0" smtClean="0">
                            <a:latin typeface="Cambria Math" panose="02040503050406030204" pitchFamily="18" charset="0"/>
                          </a:rPr>
                          <m:t>L</m:t>
                        </m:r>
                        <m:sSup>
                          <m:sSupPr>
                            <m:ctrlPr>
                              <a:rPr lang="de-DE" sz="1400" b="0" i="1" smtClean="0">
                                <a:latin typeface="Cambria Math" panose="02040503050406030204" pitchFamily="18" charset="0"/>
                              </a:rPr>
                            </m:ctrlPr>
                          </m:sSupPr>
                          <m:e>
                            <m:r>
                              <a:rPr lang="de-DE" sz="1400" b="0" i="0" smtClean="0">
                                <a:latin typeface="Cambria Math" panose="02040503050406030204" pitchFamily="18" charset="0"/>
                              </a:rPr>
                              <m:t>2</m:t>
                            </m:r>
                          </m:e>
                          <m:sup>
                            <m:r>
                              <a:rPr lang="de-DE" sz="1400" b="0" i="1" smtClean="0">
                                <a:latin typeface="Cambria Math" panose="02040503050406030204" pitchFamily="18" charset="0"/>
                              </a:rPr>
                              <m:t>2</m:t>
                            </m:r>
                          </m:sup>
                        </m:sSup>
                      </m:e>
                    </m:d>
                  </m:oMath>
                </a14:m>
                <a:r>
                  <a:rPr lang="en-GB" sz="1400" dirty="0"/>
                  <a:t>, DeltaL1 is the length in change from one side, Delta L2 from the other. According to this formula, if DeltaL1 is increased by x and Delta L2 decreased by x (twisting), the total energy increases, which means that the total energy inside the system is bigger</a:t>
                </a:r>
              </a:p>
              <a:p>
                <a:r>
                  <a:rPr lang="en-GB" sz="1400" dirty="0"/>
                  <a:t>The Energy is not distributed equally inside the rubber band, which makes it rotate preventing it to overturn</a:t>
                </a:r>
              </a:p>
              <a:p>
                <a:r>
                  <a:rPr lang="en-GB" sz="1400" dirty="0"/>
                  <a:t>This rotation minimizes air resistance and other energy losses, which ends up making it fly further </a:t>
                </a:r>
              </a:p>
              <a:p>
                <a:r>
                  <a:rPr lang="en-GB" sz="1400" dirty="0"/>
                  <a:t>The more the rubber band gets twisted, the more of the total energy gets “distributed” into the rotation, which means that there is an ideal point of twisting for maximum flight distance</a:t>
                </a:r>
              </a:p>
              <a:p>
                <a:r>
                  <a:rPr lang="en-GB" sz="1400" dirty="0"/>
                  <a:t>The Energy that goes into the shot itself is the Energy stored inside the longer side *2, the Energy used to get “both sides” equally long (optical) is the rotation Energy </a:t>
                </a:r>
              </a:p>
              <a:p>
                <a:pPr marL="0" indent="0">
                  <a:buNone/>
                </a:pPr>
                <a:endParaRPr lang="en-GB" sz="1400" dirty="0"/>
              </a:p>
            </p:txBody>
          </p:sp>
        </mc:Choice>
        <mc:Fallback xmlns="">
          <p:sp>
            <p:nvSpPr>
              <p:cNvPr id="3" name="Inhaltsplatzhalter 2">
                <a:extLst>
                  <a:ext uri="{FF2B5EF4-FFF2-40B4-BE49-F238E27FC236}">
                    <a16:creationId xmlns:a16="http://schemas.microsoft.com/office/drawing/2014/main" id="{9938FD45-1E06-0D32-F73D-F85FA3A0B4ED}"/>
                  </a:ext>
                </a:extLst>
              </p:cNvPr>
              <p:cNvSpPr>
                <a:spLocks noGrp="1" noRot="1" noChangeAspect="1" noMove="1" noResize="1" noEditPoints="1" noAdjustHandles="1" noChangeArrowheads="1" noChangeShapeType="1" noTextEdit="1"/>
              </p:cNvSpPr>
              <p:nvPr>
                <p:ph idx="1"/>
              </p:nvPr>
            </p:nvSpPr>
            <p:spPr>
              <a:xfrm>
                <a:off x="1371600" y="2286000"/>
                <a:ext cx="8073342" cy="3581400"/>
              </a:xfrm>
              <a:blipFill>
                <a:blip r:embed="rId2"/>
                <a:stretch>
                  <a:fillRect l="-157"/>
                </a:stretch>
              </a:blipFill>
            </p:spPr>
            <p:txBody>
              <a:bodyPr/>
              <a:lstStyle/>
              <a:p>
                <a:r>
                  <a:rPr lang="en-GB">
                    <a:noFill/>
                  </a:rPr>
                  <a:t> </a:t>
                </a:r>
              </a:p>
            </p:txBody>
          </p:sp>
        </mc:Fallback>
      </mc:AlternateContent>
      <p:sp>
        <p:nvSpPr>
          <p:cNvPr id="5" name="Fußzeilenplatzhalter 4">
            <a:extLst>
              <a:ext uri="{FF2B5EF4-FFF2-40B4-BE49-F238E27FC236}">
                <a16:creationId xmlns:a16="http://schemas.microsoft.com/office/drawing/2014/main" id="{81913820-37E2-AD19-7B1E-F7883DD73845}"/>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45BD3EE0-495B-7E5F-770A-D2164968D588}"/>
              </a:ext>
            </a:extLst>
          </p:cNvPr>
          <p:cNvSpPr>
            <a:spLocks noGrp="1"/>
          </p:cNvSpPr>
          <p:nvPr>
            <p:ph type="sldNum" sz="quarter" idx="12"/>
          </p:nvPr>
        </p:nvSpPr>
        <p:spPr/>
        <p:txBody>
          <a:bodyPr/>
          <a:lstStyle/>
          <a:p>
            <a:fld id="{1F72E13D-C637-7644-9038-D6AB7C4B64B5}" type="slidenum">
              <a:rPr lang="en-GB" smtClean="0"/>
              <a:t>5</a:t>
            </a:fld>
            <a:endParaRPr lang="en-GB"/>
          </a:p>
        </p:txBody>
      </p:sp>
    </p:spTree>
    <p:extLst>
      <p:ext uri="{BB962C8B-B14F-4D97-AF65-F5344CB8AC3E}">
        <p14:creationId xmlns:p14="http://schemas.microsoft.com/office/powerpoint/2010/main" val="243002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0B79F-F18A-E478-4CE3-B4F61E70081A}"/>
              </a:ext>
            </a:extLst>
          </p:cNvPr>
          <p:cNvSpPr>
            <a:spLocks noGrp="1"/>
          </p:cNvSpPr>
          <p:nvPr>
            <p:ph type="title"/>
          </p:nvPr>
        </p:nvSpPr>
        <p:spPr/>
        <p:txBody>
          <a:bodyPr/>
          <a:lstStyle/>
          <a:p>
            <a:r>
              <a:rPr lang="en-GB" dirty="0"/>
              <a:t>Shooting the Rubber band- Theory</a:t>
            </a:r>
          </a:p>
        </p:txBody>
      </p:sp>
      <p:sp>
        <p:nvSpPr>
          <p:cNvPr id="4" name="Rechteck 3">
            <a:extLst>
              <a:ext uri="{FF2B5EF4-FFF2-40B4-BE49-F238E27FC236}">
                <a16:creationId xmlns:a16="http://schemas.microsoft.com/office/drawing/2014/main" id="{BE127E2F-B2FC-EED2-EDF2-CBB7FDDD005F}"/>
              </a:ext>
            </a:extLst>
          </p:cNvPr>
          <p:cNvSpPr/>
          <p:nvPr/>
        </p:nvSpPr>
        <p:spPr>
          <a:xfrm>
            <a:off x="1219200" y="1858991"/>
            <a:ext cx="636608" cy="1701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Pfeil nach rechts 4">
            <a:extLst>
              <a:ext uri="{FF2B5EF4-FFF2-40B4-BE49-F238E27FC236}">
                <a16:creationId xmlns:a16="http://schemas.microsoft.com/office/drawing/2014/main" id="{176FA999-7D26-1C3F-9FD6-7FB9C092E983}"/>
              </a:ext>
            </a:extLst>
          </p:cNvPr>
          <p:cNvSpPr/>
          <p:nvPr/>
        </p:nvSpPr>
        <p:spPr>
          <a:xfrm>
            <a:off x="1855808" y="1542521"/>
            <a:ext cx="995423" cy="3350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Bogen 13">
            <a:extLst>
              <a:ext uri="{FF2B5EF4-FFF2-40B4-BE49-F238E27FC236}">
                <a16:creationId xmlns:a16="http://schemas.microsoft.com/office/drawing/2014/main" id="{06ED0AB3-A33F-5BA6-C65C-86F32E686AE1}"/>
              </a:ext>
            </a:extLst>
          </p:cNvPr>
          <p:cNvSpPr/>
          <p:nvPr/>
        </p:nvSpPr>
        <p:spPr>
          <a:xfrm>
            <a:off x="-1008926" y="1710064"/>
            <a:ext cx="7720314" cy="349555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Rechteck 14">
            <a:extLst>
              <a:ext uri="{FF2B5EF4-FFF2-40B4-BE49-F238E27FC236}">
                <a16:creationId xmlns:a16="http://schemas.microsoft.com/office/drawing/2014/main" id="{4AD84EE9-3AD1-CB23-DBCB-8B0D427F24CF}"/>
              </a:ext>
            </a:extLst>
          </p:cNvPr>
          <p:cNvSpPr/>
          <p:nvPr/>
        </p:nvSpPr>
        <p:spPr>
          <a:xfrm>
            <a:off x="1219200" y="3429000"/>
            <a:ext cx="10853195" cy="1314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feld 15">
            <a:extLst>
              <a:ext uri="{FF2B5EF4-FFF2-40B4-BE49-F238E27FC236}">
                <a16:creationId xmlns:a16="http://schemas.microsoft.com/office/drawing/2014/main" id="{A9EC8BA9-26B4-E25E-675E-8757E4F4ED12}"/>
              </a:ext>
            </a:extLst>
          </p:cNvPr>
          <p:cNvSpPr txBox="1"/>
          <p:nvPr/>
        </p:nvSpPr>
        <p:spPr>
          <a:xfrm>
            <a:off x="972273" y="2592729"/>
            <a:ext cx="309700" cy="369332"/>
          </a:xfrm>
          <a:prstGeom prst="rect">
            <a:avLst/>
          </a:prstGeom>
          <a:noFill/>
        </p:spPr>
        <p:txBody>
          <a:bodyPr wrap="none" rtlCol="0">
            <a:spAutoFit/>
          </a:bodyPr>
          <a:lstStyle/>
          <a:p>
            <a:r>
              <a:rPr lang="en-GB" dirty="0"/>
              <a:t>h</a:t>
            </a:r>
          </a:p>
        </p:txBody>
      </p:sp>
      <p:sp>
        <p:nvSpPr>
          <p:cNvPr id="17" name="Textfeld 16">
            <a:extLst>
              <a:ext uri="{FF2B5EF4-FFF2-40B4-BE49-F238E27FC236}">
                <a16:creationId xmlns:a16="http://schemas.microsoft.com/office/drawing/2014/main" id="{BBA7DD73-A8C6-A7B2-16A8-BE677D3859B0}"/>
              </a:ext>
            </a:extLst>
          </p:cNvPr>
          <p:cNvSpPr txBox="1"/>
          <p:nvPr/>
        </p:nvSpPr>
        <p:spPr>
          <a:xfrm>
            <a:off x="3530278" y="3694758"/>
            <a:ext cx="298480" cy="369332"/>
          </a:xfrm>
          <a:prstGeom prst="rect">
            <a:avLst/>
          </a:prstGeom>
          <a:noFill/>
        </p:spPr>
        <p:txBody>
          <a:bodyPr wrap="none" rtlCol="0">
            <a:spAutoFit/>
          </a:bodyPr>
          <a:lstStyle/>
          <a:p>
            <a:r>
              <a:rPr lang="en-GB" dirty="0"/>
              <a:t>L</a:t>
            </a:r>
          </a:p>
        </p:txBody>
      </p:sp>
      <p:sp>
        <p:nvSpPr>
          <p:cNvPr id="18" name="Eckige Klammer links 17">
            <a:extLst>
              <a:ext uri="{FF2B5EF4-FFF2-40B4-BE49-F238E27FC236}">
                <a16:creationId xmlns:a16="http://schemas.microsoft.com/office/drawing/2014/main" id="{A9E77835-DCB6-61AD-DA41-FA02DF840D3E}"/>
              </a:ext>
            </a:extLst>
          </p:cNvPr>
          <p:cNvSpPr/>
          <p:nvPr/>
        </p:nvSpPr>
        <p:spPr>
          <a:xfrm>
            <a:off x="972273" y="1858991"/>
            <a:ext cx="154850" cy="1701478"/>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Eckige Klammer links 18">
            <a:extLst>
              <a:ext uri="{FF2B5EF4-FFF2-40B4-BE49-F238E27FC236}">
                <a16:creationId xmlns:a16="http://schemas.microsoft.com/office/drawing/2014/main" id="{A72C5158-FA2A-92FF-E901-FA74BC065102}"/>
              </a:ext>
            </a:extLst>
          </p:cNvPr>
          <p:cNvSpPr/>
          <p:nvPr/>
        </p:nvSpPr>
        <p:spPr>
          <a:xfrm rot="16200000">
            <a:off x="3811929" y="1164630"/>
            <a:ext cx="306729" cy="5492189"/>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0" name="Oval 19">
            <a:extLst>
              <a:ext uri="{FF2B5EF4-FFF2-40B4-BE49-F238E27FC236}">
                <a16:creationId xmlns:a16="http://schemas.microsoft.com/office/drawing/2014/main" id="{55374F0A-6C60-D076-6101-2B096498280E}"/>
              </a:ext>
            </a:extLst>
          </p:cNvPr>
          <p:cNvSpPr/>
          <p:nvPr/>
        </p:nvSpPr>
        <p:spPr>
          <a:xfrm>
            <a:off x="3530278" y="1652382"/>
            <a:ext cx="298480" cy="206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26ACA8FB-5343-A01B-396D-4C21DD4C0DC7}"/>
                  </a:ext>
                </a:extLst>
              </p:cNvPr>
              <p:cNvSpPr txBox="1"/>
              <p:nvPr/>
            </p:nvSpPr>
            <p:spPr>
              <a:xfrm>
                <a:off x="1377387" y="4467828"/>
                <a:ext cx="10174147" cy="3678764"/>
              </a:xfrm>
              <a:prstGeom prst="rect">
                <a:avLst/>
              </a:prstGeom>
              <a:noFill/>
            </p:spPr>
            <p:txBody>
              <a:bodyPr wrap="square" rtlCol="0">
                <a:spAutoFit/>
              </a:bodyPr>
              <a:lstStyle/>
              <a:p>
                <a:r>
                  <a:rPr lang="en-GB" dirty="0"/>
                  <a:t>Without air resistance the rubber band will hit the floor after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𝑇</m:t>
                    </m:r>
                    <m:r>
                      <a:rPr lang="de-DE" b="0" i="1" smtClean="0">
                        <a:latin typeface="Cambria Math" panose="02040503050406030204" pitchFamily="18" charset="0"/>
                        <a:ea typeface="Cambria Math" panose="02040503050406030204" pitchFamily="18" charset="0"/>
                      </a:rPr>
                      <m:t>=</m:t>
                    </m:r>
                    <m:rad>
                      <m:radPr>
                        <m:degHide m:val="on"/>
                        <m:ctrlPr>
                          <a:rPr lang="de-DE" b="0" i="1" smtClean="0">
                            <a:latin typeface="Cambria Math" panose="02040503050406030204" pitchFamily="18" charset="0"/>
                            <a:ea typeface="Cambria Math" panose="02040503050406030204" pitchFamily="18" charset="0"/>
                          </a:rPr>
                        </m:ctrlPr>
                      </m:radPr>
                      <m:deg/>
                      <m:e>
                        <m:r>
                          <a:rPr lang="de-DE" b="0" i="1" smtClean="0">
                            <a:latin typeface="Cambria Math" panose="02040503050406030204" pitchFamily="18" charset="0"/>
                            <a:ea typeface="Cambria Math" panose="02040503050406030204" pitchFamily="18" charset="0"/>
                          </a:rPr>
                          <m:t>2∗</m:t>
                        </m:r>
                        <m:f>
                          <m:fPr>
                            <m:ctrlPr>
                              <a:rPr lang="de-DE" b="0" i="1" smtClean="0">
                                <a:latin typeface="Cambria Math" panose="02040503050406030204" pitchFamily="18" charset="0"/>
                                <a:ea typeface="Cambria Math" panose="02040503050406030204" pitchFamily="18" charset="0"/>
                              </a:rPr>
                            </m:ctrlPr>
                          </m:fPr>
                          <m:num>
                            <m:r>
                              <a:rPr lang="de-DE" b="0" i="1" smtClean="0">
                                <a:latin typeface="Cambria Math" panose="02040503050406030204" pitchFamily="18" charset="0"/>
                                <a:ea typeface="Cambria Math" panose="02040503050406030204" pitchFamily="18" charset="0"/>
                              </a:rPr>
                              <m:t>h</m:t>
                            </m:r>
                          </m:num>
                          <m:den>
                            <m:r>
                              <a:rPr lang="de-DE" b="0" i="1" smtClean="0">
                                <a:latin typeface="Cambria Math" panose="02040503050406030204" pitchFamily="18" charset="0"/>
                                <a:ea typeface="Cambria Math" panose="02040503050406030204" pitchFamily="18" charset="0"/>
                              </a:rPr>
                              <m:t>𝑔</m:t>
                            </m:r>
                          </m:den>
                        </m:f>
                        <m:r>
                          <a:rPr lang="de-DE" b="0" i="1" smtClean="0">
                            <a:latin typeface="Cambria Math" panose="02040503050406030204" pitchFamily="18" charset="0"/>
                            <a:ea typeface="Cambria Math" panose="02040503050406030204" pitchFamily="18" charset="0"/>
                          </a:rPr>
                          <m:t> </m:t>
                        </m:r>
                      </m:e>
                    </m:rad>
                  </m:oMath>
                </a14:m>
                <a:endParaRPr lang="de-DE" b="0" dirty="0">
                  <a:ea typeface="Cambria Math" panose="02040503050406030204" pitchFamily="18" charset="0"/>
                </a:endParaRPr>
              </a:p>
              <a:p>
                <a:r>
                  <a:rPr lang="en-AU" b="0" dirty="0">
                    <a:ea typeface="Cambria Math" panose="02040503050406030204" pitchFamily="18" charset="0"/>
                  </a:rPr>
                  <a:t>Assuming that </a:t>
                </a:r>
                <a:r>
                  <a:rPr lang="en-AU" b="0" dirty="0" err="1">
                    <a:ea typeface="Cambria Math" panose="02040503050406030204" pitchFamily="18" charset="0"/>
                  </a:rPr>
                  <a:t>E</a:t>
                </a:r>
                <a:r>
                  <a:rPr lang="en-AU" b="0" baseline="-25000" dirty="0" err="1">
                    <a:ea typeface="Cambria Math" panose="02040503050406030204" pitchFamily="18" charset="0"/>
                  </a:rPr>
                  <a:t>pot</a:t>
                </a:r>
                <a:r>
                  <a:rPr lang="en-AU" b="0" dirty="0">
                    <a:ea typeface="Cambria Math" panose="02040503050406030204" pitchFamily="18" charset="0"/>
                  </a:rPr>
                  <a:t>=</a:t>
                </a:r>
                <a:r>
                  <a:rPr lang="en-AU" b="0" dirty="0" err="1">
                    <a:ea typeface="Cambria Math" panose="02040503050406030204" pitchFamily="18" charset="0"/>
                  </a:rPr>
                  <a:t>E</a:t>
                </a:r>
                <a:r>
                  <a:rPr lang="en-AU" baseline="-25000" dirty="0" err="1">
                    <a:ea typeface="Cambria Math" panose="02040503050406030204" pitchFamily="18" charset="0"/>
                  </a:rPr>
                  <a:t>kin</a:t>
                </a:r>
                <a:r>
                  <a:rPr lang="en-AU" dirty="0">
                    <a:ea typeface="Cambria Math" panose="02040503050406030204" pitchFamily="18" charset="0"/>
                  </a:rPr>
                  <a:t>, the Starting Velocity V</a:t>
                </a:r>
                <a:r>
                  <a:rPr lang="en-AU" baseline="-25000" dirty="0">
                    <a:ea typeface="Cambria Math" panose="02040503050406030204" pitchFamily="18" charset="0"/>
                  </a:rPr>
                  <a:t>0</a:t>
                </a:r>
                <a:r>
                  <a:rPr lang="en-AU" dirty="0">
                    <a:ea typeface="Cambria Math" panose="02040503050406030204" pitchFamily="18" charset="0"/>
                  </a:rPr>
                  <a:t> can get calculated, solving after x, V</a:t>
                </a:r>
                <a:r>
                  <a:rPr lang="en-AU" baseline="-25000" dirty="0">
                    <a:ea typeface="Cambria Math" panose="02040503050406030204" pitchFamily="18" charset="0"/>
                  </a:rPr>
                  <a:t>0</a:t>
                </a:r>
                <a:r>
                  <a:rPr lang="en-AU" dirty="0">
                    <a:ea typeface="Cambria Math" panose="02040503050406030204" pitchFamily="18" charset="0"/>
                  </a:rPr>
                  <a:t>=</a:t>
                </a:r>
                <a14:m>
                  <m:oMath xmlns:m="http://schemas.openxmlformats.org/officeDocument/2006/math">
                    <m:rad>
                      <m:radPr>
                        <m:degHide m:val="on"/>
                        <m:ctrlPr>
                          <a:rPr lang="en-AU" i="1" smtClean="0">
                            <a:latin typeface="Cambria Math" panose="02040503050406030204" pitchFamily="18" charset="0"/>
                            <a:ea typeface="Cambria Math" panose="02040503050406030204" pitchFamily="18" charset="0"/>
                          </a:rPr>
                        </m:ctrlPr>
                      </m:radPr>
                      <m:deg/>
                      <m:e>
                        <m:r>
                          <a:rPr lang="de-DE" b="0" i="1" smtClean="0">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𝑚</m:t>
                        </m:r>
                      </m:e>
                    </m:rad>
                    <m:r>
                      <a:rPr lang="de-DE" b="0"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𝑋</m:t>
                    </m:r>
                    <m:r>
                      <a:rPr lang="de-DE" b="0" i="1" smtClean="0">
                        <a:latin typeface="Cambria Math" panose="02040503050406030204" pitchFamily="18" charset="0"/>
                        <a:ea typeface="Cambria Math" panose="02040503050406030204" pitchFamily="18" charset="0"/>
                      </a:rPr>
                      <m:t>,</m:t>
                    </m:r>
                  </m:oMath>
                </a14:m>
                <a:endParaRPr lang="de-DE" b="0" i="1" dirty="0">
                  <a:latin typeface="Cambria Math" panose="02040503050406030204" pitchFamily="18" charset="0"/>
                  <a:ea typeface="Cambria Math" panose="02040503050406030204" pitchFamily="18" charset="0"/>
                </a:endParaRPr>
              </a:p>
              <a:p>
                <a:r>
                  <a:rPr lang="de-DE" i="1" dirty="0">
                    <a:latin typeface="Cambria Math" panose="02040503050406030204" pitchFamily="18" charset="0"/>
                    <a:ea typeface="Cambria Math" panose="02040503050406030204" pitchFamily="18" charset="0"/>
                  </a:rPr>
                  <a:t>S=</a:t>
                </a:r>
                <a:r>
                  <a:rPr lang="en-GB" dirty="0">
                    <a:ea typeface="Cambria Math" panose="02040503050406030204" pitchFamily="18" charset="0"/>
                  </a:rPr>
                  <a:t> </a:t>
                </a:r>
                <a14:m>
                  <m:oMath xmlns:m="http://schemas.openxmlformats.org/officeDocument/2006/math">
                    <m:r>
                      <a:rPr lang="en-GB" i="1" smtClean="0">
                        <a:latin typeface="Cambria Math" panose="02040503050406030204" pitchFamily="18" charset="0"/>
                        <a:ea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𝑇</m:t>
                    </m:r>
                  </m:oMath>
                </a14:m>
                <a:r>
                  <a:rPr lang="de-DE" i="1" dirty="0">
                    <a:latin typeface="Cambria Math" panose="02040503050406030204" pitchFamily="18" charset="0"/>
                    <a:ea typeface="Cambria Math" panose="02040503050406030204" pitchFamily="18" charset="0"/>
                  </a:rPr>
                  <a:t>*V</a:t>
                </a:r>
                <a:r>
                  <a:rPr lang="de-DE" i="1" baseline="-25000" dirty="0">
                    <a:latin typeface="Cambria Math" panose="02040503050406030204" pitchFamily="18" charset="0"/>
                    <a:ea typeface="Cambria Math" panose="02040503050406030204" pitchFamily="18" charset="0"/>
                  </a:rPr>
                  <a:t>0</a:t>
                </a:r>
                <a:r>
                  <a:rPr lang="de-DE" i="1" dirty="0">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de-DE" i="1" smtClean="0">
                            <a:latin typeface="Cambria Math" panose="02040503050406030204" pitchFamily="18" charset="0"/>
                            <a:ea typeface="Cambria Math" panose="02040503050406030204" pitchFamily="18" charset="0"/>
                          </a:rPr>
                        </m:ctrlPr>
                      </m:radPr>
                      <m:deg/>
                      <m:e>
                        <m:f>
                          <m:fPr>
                            <m:ctrlPr>
                              <a:rPr lang="de-DE" i="1">
                                <a:latin typeface="Cambria Math" panose="02040503050406030204" pitchFamily="18" charset="0"/>
                                <a:ea typeface="Cambria Math" panose="02040503050406030204" pitchFamily="18" charset="0"/>
                              </a:rPr>
                            </m:ctrlPr>
                          </m:fPr>
                          <m:num>
                            <m:r>
                              <a:rPr lang="de-DE" i="1">
                                <a:latin typeface="Cambria Math" panose="02040503050406030204" pitchFamily="18" charset="0"/>
                                <a:ea typeface="Cambria Math" panose="02040503050406030204" pitchFamily="18" charset="0"/>
                              </a:rPr>
                              <m:t>2∗</m:t>
                            </m:r>
                            <m:r>
                              <a:rPr lang="de-DE" i="1">
                                <a:latin typeface="Cambria Math" panose="02040503050406030204" pitchFamily="18" charset="0"/>
                                <a:ea typeface="Cambria Math" panose="02040503050406030204" pitchFamily="18" charset="0"/>
                              </a:rPr>
                              <m:t>𝑘</m:t>
                            </m:r>
                            <m:r>
                              <a:rPr lang="de-DE" b="0" i="1" smtClean="0">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h</m:t>
                            </m:r>
                          </m:num>
                          <m:den>
                            <m:r>
                              <a:rPr lang="de-DE" i="1">
                                <a:latin typeface="Cambria Math" panose="02040503050406030204" pitchFamily="18" charset="0"/>
                                <a:ea typeface="Cambria Math" panose="02040503050406030204" pitchFamily="18" charset="0"/>
                              </a:rPr>
                              <m:t>𝑔</m:t>
                            </m:r>
                            <m:r>
                              <a:rPr lang="de-DE" i="1">
                                <a:latin typeface="Cambria Math" panose="02040503050406030204" pitchFamily="18" charset="0"/>
                                <a:ea typeface="Cambria Math" panose="02040503050406030204" pitchFamily="18" charset="0"/>
                              </a:rPr>
                              <m:t>∗</m:t>
                            </m:r>
                            <m:r>
                              <a:rPr lang="de-DE" i="1">
                                <a:latin typeface="Cambria Math" panose="02040503050406030204" pitchFamily="18" charset="0"/>
                                <a:ea typeface="Cambria Math" panose="02040503050406030204" pitchFamily="18" charset="0"/>
                              </a:rPr>
                              <m:t>𝑚</m:t>
                            </m:r>
                          </m:den>
                        </m:f>
                      </m:e>
                    </m:rad>
                  </m:oMath>
                </a14:m>
                <a:r>
                  <a:rPr lang="de-DE" i="1" dirty="0">
                    <a:latin typeface="Cambria Math" panose="02040503050406030204" pitchFamily="18" charset="0"/>
                    <a:ea typeface="Cambria Math" panose="02040503050406030204" pitchFamily="18" charset="0"/>
                  </a:rPr>
                  <a:t>*X</a:t>
                </a:r>
              </a:p>
              <a:p>
                <a:endParaRPr lang="de-DE" i="1" dirty="0">
                  <a:latin typeface="Cambria Math" panose="02040503050406030204" pitchFamily="18" charset="0"/>
                  <a:ea typeface="Cambria Math" panose="02040503050406030204" pitchFamily="18" charset="0"/>
                </a:endParaRPr>
              </a:p>
              <a:p>
                <a:endParaRPr lang="de-DE" b="0" i="1" dirty="0">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de-DE" b="0" i="1" smtClean="0">
                          <a:latin typeface="Cambria Math" panose="02040503050406030204" pitchFamily="18" charset="0"/>
                          <a:ea typeface="Cambria Math" panose="02040503050406030204" pitchFamily="18" charset="0"/>
                        </a:rPr>
                        <m:t> </m:t>
                      </m:r>
                    </m:oMath>
                  </m:oMathPara>
                </a14:m>
                <a:endParaRPr lang="de-DE" b="0" dirty="0">
                  <a:ea typeface="Cambria Math" panose="02040503050406030204" pitchFamily="18" charset="0"/>
                </a:endParaRPr>
              </a:p>
              <a:p>
                <a:endParaRPr lang="de-DE" b="0" dirty="0">
                  <a:ea typeface="Cambria Math" panose="02040503050406030204" pitchFamily="18" charset="0"/>
                </a:endParaRPr>
              </a:p>
              <a:p>
                <a:endParaRPr lang="de-DE" dirty="0">
                  <a:ea typeface="Cambria Math" panose="02040503050406030204" pitchFamily="18" charset="0"/>
                </a:endParaRPr>
              </a:p>
              <a:p>
                <a:endParaRPr lang="en-AU" b="0" baseline="-25000" dirty="0">
                  <a:ea typeface="Cambria Math" panose="02040503050406030204" pitchFamily="18" charset="0"/>
                </a:endParaRPr>
              </a:p>
              <a:p>
                <a:endParaRPr lang="de-DE" b="0" dirty="0">
                  <a:ea typeface="Cambria Math" panose="02040503050406030204" pitchFamily="18" charset="0"/>
                </a:endParaRPr>
              </a:p>
              <a:p>
                <a:endParaRPr lang="en-GB" dirty="0"/>
              </a:p>
            </p:txBody>
          </p:sp>
        </mc:Choice>
        <mc:Fallback xmlns="">
          <p:sp>
            <p:nvSpPr>
              <p:cNvPr id="6" name="Textfeld 5">
                <a:extLst>
                  <a:ext uri="{FF2B5EF4-FFF2-40B4-BE49-F238E27FC236}">
                    <a16:creationId xmlns:a16="http://schemas.microsoft.com/office/drawing/2014/main" id="{26ACA8FB-5343-A01B-396D-4C21DD4C0DC7}"/>
                  </a:ext>
                </a:extLst>
              </p:cNvPr>
              <p:cNvSpPr txBox="1">
                <a:spLocks noRot="1" noChangeAspect="1" noMove="1" noResize="1" noEditPoints="1" noAdjustHandles="1" noChangeArrowheads="1" noChangeShapeType="1" noTextEdit="1"/>
              </p:cNvSpPr>
              <p:nvPr/>
            </p:nvSpPr>
            <p:spPr>
              <a:xfrm>
                <a:off x="1377387" y="4467828"/>
                <a:ext cx="10174147" cy="3678764"/>
              </a:xfrm>
              <a:prstGeom prst="rect">
                <a:avLst/>
              </a:prstGeom>
              <a:blipFill>
                <a:blip r:embed="rId2"/>
                <a:stretch>
                  <a:fillRect l="-499"/>
                </a:stretch>
              </a:blipFill>
            </p:spPr>
            <p:txBody>
              <a:bodyPr/>
              <a:lstStyle/>
              <a:p>
                <a:r>
                  <a:rPr lang="en-GB">
                    <a:noFill/>
                  </a:rPr>
                  <a:t> </a:t>
                </a:r>
              </a:p>
            </p:txBody>
          </p:sp>
        </mc:Fallback>
      </mc:AlternateContent>
      <p:sp>
        <p:nvSpPr>
          <p:cNvPr id="8" name="Fußzeilenplatzhalter 7">
            <a:extLst>
              <a:ext uri="{FF2B5EF4-FFF2-40B4-BE49-F238E27FC236}">
                <a16:creationId xmlns:a16="http://schemas.microsoft.com/office/drawing/2014/main" id="{6D5FC727-1DB8-FDD0-3212-D82DEE685768}"/>
              </a:ext>
            </a:extLst>
          </p:cNvPr>
          <p:cNvSpPr>
            <a:spLocks noGrp="1"/>
          </p:cNvSpPr>
          <p:nvPr>
            <p:ph type="ftr" sz="quarter" idx="11"/>
          </p:nvPr>
        </p:nvSpPr>
        <p:spPr/>
        <p:txBody>
          <a:bodyPr/>
          <a:lstStyle/>
          <a:p>
            <a:endParaRPr lang="en-GB"/>
          </a:p>
        </p:txBody>
      </p:sp>
      <p:sp>
        <p:nvSpPr>
          <p:cNvPr id="9" name="Foliennummernplatzhalter 8">
            <a:extLst>
              <a:ext uri="{FF2B5EF4-FFF2-40B4-BE49-F238E27FC236}">
                <a16:creationId xmlns:a16="http://schemas.microsoft.com/office/drawing/2014/main" id="{14A9C050-8093-6875-92C6-D0577B21E61F}"/>
              </a:ext>
            </a:extLst>
          </p:cNvPr>
          <p:cNvSpPr>
            <a:spLocks noGrp="1"/>
          </p:cNvSpPr>
          <p:nvPr>
            <p:ph type="sldNum" sz="quarter" idx="12"/>
          </p:nvPr>
        </p:nvSpPr>
        <p:spPr/>
        <p:txBody>
          <a:bodyPr/>
          <a:lstStyle/>
          <a:p>
            <a:fld id="{1F72E13D-C637-7644-9038-D6AB7C4B64B5}" type="slidenum">
              <a:rPr lang="en-GB" smtClean="0"/>
              <a:t>6</a:t>
            </a:fld>
            <a:endParaRPr lang="en-GB"/>
          </a:p>
        </p:txBody>
      </p:sp>
    </p:spTree>
    <p:extLst>
      <p:ext uri="{BB962C8B-B14F-4D97-AF65-F5344CB8AC3E}">
        <p14:creationId xmlns:p14="http://schemas.microsoft.com/office/powerpoint/2010/main" val="719565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A3A761-EFD7-25DA-FAEB-DE86AE7BCDF2}"/>
              </a:ext>
            </a:extLst>
          </p:cNvPr>
          <p:cNvSpPr>
            <a:spLocks noGrp="1"/>
          </p:cNvSpPr>
          <p:nvPr>
            <p:ph type="title"/>
          </p:nvPr>
        </p:nvSpPr>
        <p:spPr/>
        <p:txBody>
          <a:bodyPr/>
          <a:lstStyle/>
          <a:p>
            <a:r>
              <a:rPr lang="en-GB" dirty="0"/>
              <a:t>Shooting the rubber band Theory</a:t>
            </a:r>
          </a:p>
        </p:txBody>
      </p:sp>
      <mc:AlternateContent xmlns:mc="http://schemas.openxmlformats.org/markup-compatibility/2006" xmlns:a14="http://schemas.microsoft.com/office/drawing/2010/main">
        <mc:Choice Requires="a14">
          <p:sp>
            <p:nvSpPr>
              <p:cNvPr id="3" name="Inhaltsplatzhalter 2">
                <a:extLst>
                  <a:ext uri="{FF2B5EF4-FFF2-40B4-BE49-F238E27FC236}">
                    <a16:creationId xmlns:a16="http://schemas.microsoft.com/office/drawing/2014/main" id="{CBC9CC31-800F-7E20-73A2-8DC1B4F2BBF0}"/>
                  </a:ext>
                </a:extLst>
              </p:cNvPr>
              <p:cNvSpPr>
                <a:spLocks noGrp="1"/>
              </p:cNvSpPr>
              <p:nvPr>
                <p:ph idx="1"/>
              </p:nvPr>
            </p:nvSpPr>
            <p:spPr/>
            <p:txBody>
              <a:bodyPr>
                <a:normAutofit/>
              </a:bodyPr>
              <a:lstStyle/>
              <a:p>
                <a:pPr marL="0" indent="0">
                  <a:buNone/>
                </a:pPr>
                <a:r>
                  <a:rPr lang="en-AU" sz="1600" dirty="0"/>
                  <a:t>We will assume a counter force  </a:t>
                </a:r>
                <a14:m>
                  <m:oMath xmlns:m="http://schemas.openxmlformats.org/officeDocument/2006/math">
                    <m:r>
                      <m:rPr>
                        <m:sty m:val="p"/>
                      </m:rPr>
                      <a:rPr lang="en-AU" sz="1600" b="0" i="0" smtClean="0">
                        <a:latin typeface="Cambria Math" panose="02040503050406030204" pitchFamily="18" charset="0"/>
                        <a:ea typeface="Cambria Math" panose="02040503050406030204" pitchFamily="18" charset="0"/>
                      </a:rPr>
                      <m:t>F</m:t>
                    </m:r>
                    <m:r>
                      <a:rPr lang="en-AU" sz="1600" b="0" i="0" smtClean="0">
                        <a:latin typeface="Cambria Math" panose="02040503050406030204" pitchFamily="18" charset="0"/>
                        <a:ea typeface="Cambria Math" panose="02040503050406030204" pitchFamily="18" charset="0"/>
                      </a:rPr>
                      <m:t>=  </m:t>
                    </m:r>
                    <m:r>
                      <a:rPr lang="en-AU" sz="1600" b="0" i="1" smtClean="0">
                        <a:latin typeface="Cambria Math" panose="02040503050406030204" pitchFamily="18" charset="0"/>
                        <a:ea typeface="Cambria Math" panose="02040503050406030204" pitchFamily="18" charset="0"/>
                      </a:rPr>
                      <m:t>−</m:t>
                    </m:r>
                    <m:r>
                      <a:rPr lang="en-AU" sz="160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m:t>
                    </m:r>
                    <m:sSup>
                      <m:sSupPr>
                        <m:ctrlPr>
                          <a:rPr lang="en-AU" sz="1600" i="1" smtClean="0">
                            <a:latin typeface="Cambria Math" panose="02040503050406030204" pitchFamily="18" charset="0"/>
                            <a:ea typeface="Cambria Math" panose="02040503050406030204" pitchFamily="18" charset="0"/>
                          </a:rPr>
                        </m:ctrlPr>
                      </m:sSupPr>
                      <m:e>
                        <m:r>
                          <a:rPr lang="en-AU" sz="1600" b="0" i="1" smtClean="0">
                            <a:latin typeface="Cambria Math" panose="02040503050406030204" pitchFamily="18" charset="0"/>
                            <a:ea typeface="Cambria Math" panose="02040503050406030204" pitchFamily="18" charset="0"/>
                          </a:rPr>
                          <m:t>𝑉</m:t>
                        </m:r>
                      </m:e>
                      <m:sup>
                        <m:r>
                          <a:rPr lang="en-AU" sz="1600" b="0" i="1" smtClean="0">
                            <a:latin typeface="Cambria Math" panose="02040503050406030204" pitchFamily="18" charset="0"/>
                            <a:ea typeface="Cambria Math" panose="02040503050406030204" pitchFamily="18" charset="0"/>
                          </a:rPr>
                          <m:t>2</m:t>
                        </m:r>
                      </m:sup>
                    </m:sSup>
                    <m:r>
                      <a:rPr lang="en-AU" sz="1600" b="0" i="1" smtClean="0">
                        <a:latin typeface="Cambria Math" panose="02040503050406030204" pitchFamily="18" charset="0"/>
                        <a:ea typeface="Cambria Math" panose="02040503050406030204" pitchFamily="18" charset="0"/>
                      </a:rPr>
                      <m:t>, </m:t>
                    </m:r>
                    <m:r>
                      <a:rPr lang="en-AU" sz="1600" b="0" i="1" smtClean="0">
                        <a:latin typeface="Cambria Math" panose="02040503050406030204" pitchFamily="18" charset="0"/>
                        <a:ea typeface="Cambria Math" panose="02040503050406030204" pitchFamily="18" charset="0"/>
                      </a:rPr>
                      <m:t>𝑚</m:t>
                    </m:r>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𝑎</m:t>
                    </m:r>
                    <m:r>
                      <a:rPr lang="en-AU" sz="1600" b="0" i="1" smtClean="0">
                        <a:latin typeface="Cambria Math" panose="02040503050406030204" pitchFamily="18" charset="0"/>
                        <a:ea typeface="Cambria Math" panose="02040503050406030204" pitchFamily="18" charset="0"/>
                      </a:rPr>
                      <m:t>=−∝</m:t>
                    </m:r>
                  </m:oMath>
                </a14:m>
                <a:r>
                  <a:rPr lang="en-AU" sz="1600" dirty="0"/>
                  <a:t>*</a:t>
                </a:r>
                <a:r>
                  <a:rPr lang="en-AU" sz="1600" dirty="0">
                    <a:ea typeface="Cambria Math" panose="02040503050406030204" pitchFamily="18" charset="0"/>
                  </a:rPr>
                  <a:t> </a:t>
                </a:r>
                <a14:m>
                  <m:oMath xmlns:m="http://schemas.openxmlformats.org/officeDocument/2006/math">
                    <m:sSup>
                      <m:sSupPr>
                        <m:ctrlPr>
                          <a:rPr lang="en-AU" sz="1600" i="1">
                            <a:latin typeface="Cambria Math" panose="02040503050406030204" pitchFamily="18" charset="0"/>
                            <a:ea typeface="Cambria Math" panose="02040503050406030204" pitchFamily="18" charset="0"/>
                          </a:rPr>
                        </m:ctrlPr>
                      </m:sSupPr>
                      <m:e>
                        <m:r>
                          <a:rPr lang="en-AU" sz="1600" i="1">
                            <a:latin typeface="Cambria Math" panose="02040503050406030204" pitchFamily="18" charset="0"/>
                            <a:ea typeface="Cambria Math" panose="02040503050406030204" pitchFamily="18" charset="0"/>
                          </a:rPr>
                          <m:t>𝑉</m:t>
                        </m:r>
                      </m:e>
                      <m:sup>
                        <m:r>
                          <a:rPr lang="en-AU" sz="1600" i="1">
                            <a:latin typeface="Cambria Math" panose="02040503050406030204" pitchFamily="18" charset="0"/>
                            <a:ea typeface="Cambria Math" panose="02040503050406030204" pitchFamily="18" charset="0"/>
                          </a:rPr>
                          <m:t>2</m:t>
                        </m:r>
                      </m:sup>
                    </m:sSup>
                  </m:oMath>
                </a14:m>
                <a:r>
                  <a:rPr lang="en-AU" sz="1600" dirty="0"/>
                  <a:t>,   </a:t>
                </a:r>
                <a14:m>
                  <m:oMath xmlns:m="http://schemas.openxmlformats.org/officeDocument/2006/math">
                    <m:r>
                      <a:rPr lang="en-AU" sz="1600" b="0" i="1" smtClean="0">
                        <a:latin typeface="Cambria Math" panose="02040503050406030204" pitchFamily="18" charset="0"/>
                      </a:rPr>
                      <m:t>𝑎</m:t>
                    </m:r>
                    <m:r>
                      <a:rPr lang="en-AU" sz="1600" b="0" i="1" smtClean="0">
                        <a:latin typeface="Cambria Math" panose="02040503050406030204" pitchFamily="18" charset="0"/>
                      </a:rPr>
                      <m:t>=</m:t>
                    </m:r>
                  </m:oMath>
                </a14:m>
                <a:r>
                  <a:rPr lang="en-AU" sz="1600" dirty="0">
                    <a:ea typeface="Cambria Math" panose="02040503050406030204" pitchFamily="18" charset="0"/>
                  </a:rPr>
                  <a:t> </a:t>
                </a:r>
                <a14:m>
                  <m:oMath xmlns:m="http://schemas.openxmlformats.org/officeDocument/2006/math">
                    <m:f>
                      <m:fPr>
                        <m:ctrlPr>
                          <a:rPr lang="en-AU" sz="1600" b="0" i="1" smtClean="0">
                            <a:latin typeface="Cambria Math" panose="02040503050406030204" pitchFamily="18" charset="0"/>
                            <a:ea typeface="Cambria Math" panose="02040503050406030204" pitchFamily="18" charset="0"/>
                          </a:rPr>
                        </m:ctrlPr>
                      </m:fPr>
                      <m:num>
                        <m:sSup>
                          <m:sSupPr>
                            <m:ctrlPr>
                              <a:rPr lang="en-AU" sz="1600" i="1">
                                <a:latin typeface="Cambria Math" panose="02040503050406030204" pitchFamily="18" charset="0"/>
                                <a:ea typeface="Cambria Math" panose="02040503050406030204" pitchFamily="18" charset="0"/>
                              </a:rPr>
                            </m:ctrlPr>
                          </m:sSupPr>
                          <m:e>
                            <m:r>
                              <a:rPr lang="en-AU" sz="1600" i="1">
                                <a:latin typeface="Cambria Math" panose="02040503050406030204" pitchFamily="18" charset="0"/>
                              </a:rPr>
                              <m:t>−</m:t>
                            </m:r>
                            <m:r>
                              <a:rPr lang="en-AU" sz="1600" i="1">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 </m:t>
                            </m:r>
                            <m:r>
                              <a:rPr lang="en-AU" sz="1600" i="1">
                                <a:latin typeface="Cambria Math" panose="02040503050406030204" pitchFamily="18" charset="0"/>
                                <a:ea typeface="Cambria Math" panose="02040503050406030204" pitchFamily="18" charset="0"/>
                              </a:rPr>
                              <m:t>𝑉</m:t>
                            </m:r>
                          </m:e>
                          <m:sup>
                            <m:r>
                              <a:rPr lang="en-AU" sz="1600" i="1">
                                <a:latin typeface="Cambria Math" panose="02040503050406030204" pitchFamily="18" charset="0"/>
                                <a:ea typeface="Cambria Math" panose="02040503050406030204" pitchFamily="18" charset="0"/>
                              </a:rPr>
                              <m:t>2</m:t>
                            </m:r>
                          </m:sup>
                        </m:sSup>
                      </m:num>
                      <m:den>
                        <m:r>
                          <a:rPr lang="en-AU" sz="1600" b="0" i="1" smtClean="0">
                            <a:latin typeface="Cambria Math" panose="02040503050406030204" pitchFamily="18" charset="0"/>
                            <a:ea typeface="Cambria Math" panose="02040503050406030204" pitchFamily="18" charset="0"/>
                          </a:rPr>
                          <m:t>𝑚</m:t>
                        </m:r>
                      </m:den>
                    </m:f>
                  </m:oMath>
                </a14:m>
                <a:endParaRPr lang="en-AU" sz="1600" b="0" i="1" dirty="0">
                  <a:latin typeface="Cambria Math" panose="02040503050406030204" pitchFamily="18" charset="0"/>
                  <a:ea typeface="Cambria Math" panose="02040503050406030204" pitchFamily="18" charset="0"/>
                </a:endParaRPr>
              </a:p>
              <a:p>
                <a:pPr marL="0" indent="0">
                  <a:buNone/>
                </a:pPr>
                <a:r>
                  <a:rPr lang="en-AU" sz="1600" b="0" dirty="0">
                    <a:ea typeface="Cambria Math" panose="02040503050406030204" pitchFamily="18" charset="0"/>
                  </a:rPr>
                  <a:t>Here </a:t>
                </a:r>
                <a14:m>
                  <m:oMath xmlns:m="http://schemas.openxmlformats.org/officeDocument/2006/math">
                    <m:r>
                      <a:rPr lang="en-AU" sz="1600" b="0" i="1" smtClean="0">
                        <a:latin typeface="Cambria Math" panose="02040503050406030204" pitchFamily="18" charset="0"/>
                        <a:ea typeface="Cambria Math" panose="02040503050406030204" pitchFamily="18" charset="0"/>
                      </a:rPr>
                      <m:t>−</m:t>
                    </m:r>
                    <m:r>
                      <a:rPr lang="en-AU" sz="1600" i="1">
                        <a:latin typeface="Cambria Math" panose="02040503050406030204" pitchFamily="18" charset="0"/>
                        <a:ea typeface="Cambria Math" panose="02040503050406030204" pitchFamily="18" charset="0"/>
                      </a:rPr>
                      <m:t>∝</m:t>
                    </m:r>
                  </m:oMath>
                </a14:m>
                <a:r>
                  <a:rPr lang="en-AU" sz="1600" b="0" i="1" dirty="0">
                    <a:latin typeface="Cambria Math" panose="02040503050406030204" pitchFamily="18" charset="0"/>
                    <a:ea typeface="Cambria Math" panose="02040503050406030204" pitchFamily="18" charset="0"/>
                  </a:rPr>
                  <a:t> </a:t>
                </a:r>
                <a:r>
                  <a:rPr lang="en-AU" sz="1600" b="0" dirty="0">
                    <a:latin typeface="Cambria Math" panose="02040503050406030204" pitchFamily="18" charset="0"/>
                    <a:ea typeface="Cambria Math" panose="02040503050406030204" pitchFamily="18" charset="0"/>
                  </a:rPr>
                  <a:t>summarizes all constants and that are responsible for the calculation of Air resistance and other Energy-loosing events</a:t>
                </a:r>
              </a:p>
              <a:p>
                <a:pPr marL="0" indent="0">
                  <a:buNone/>
                </a:pPr>
                <a:r>
                  <a:rPr lang="en-AU" sz="1600" b="0" dirty="0">
                    <a:latin typeface="Cambria Math" panose="02040503050406030204" pitchFamily="18" charset="0"/>
                    <a:ea typeface="Cambria Math" panose="02040503050406030204" pitchFamily="18" charset="0"/>
                  </a:rPr>
                  <a:t>The flight distance will be calculated like this:</a:t>
                </a:r>
              </a:p>
              <a:p>
                <a:pPr marL="0" indent="0">
                  <a:buNone/>
                </a:pPr>
                <a:r>
                  <a:rPr lang="en-AU" sz="1600" dirty="0">
                    <a:latin typeface="Cambria Math" panose="02040503050406030204" pitchFamily="18" charset="0"/>
                    <a:ea typeface="Cambria Math" panose="02040503050406030204" pitchFamily="18" charset="0"/>
                  </a:rPr>
                  <a:t>We calculate the starting Velocity </a:t>
                </a:r>
                <a:r>
                  <a:rPr lang="en-AU" sz="1600" baseline="-25000" dirty="0">
                    <a:latin typeface="Cambria Math" panose="02040503050406030204" pitchFamily="18" charset="0"/>
                    <a:ea typeface="Cambria Math" panose="02040503050406030204" pitchFamily="18" charset="0"/>
                  </a:rPr>
                  <a:t>V0</a:t>
                </a:r>
                <a:r>
                  <a:rPr lang="en-AU" sz="1600" dirty="0">
                    <a:latin typeface="Cambria Math" panose="02040503050406030204" pitchFamily="18" charset="0"/>
                    <a:ea typeface="Cambria Math" panose="02040503050406030204" pitchFamily="18" charset="0"/>
                  </a:rPr>
                  <a:t> and the time it needs to fall down to the floor </a:t>
                </a:r>
                <a14:m>
                  <m:oMath xmlns:m="http://schemas.openxmlformats.org/officeDocument/2006/math">
                    <m:r>
                      <a:rPr lang="en-AU" sz="1600" i="1" smtClean="0">
                        <a:latin typeface="Cambria Math" panose="02040503050406030204" pitchFamily="18" charset="0"/>
                        <a:ea typeface="Cambria Math" panose="02040503050406030204" pitchFamily="18" charset="0"/>
                      </a:rPr>
                      <m:t>∆</m:t>
                    </m:r>
                    <m:r>
                      <a:rPr lang="de-DE" sz="1600" b="0" i="1" smtClean="0">
                        <a:latin typeface="Cambria Math" panose="02040503050406030204" pitchFamily="18" charset="0"/>
                        <a:ea typeface="Cambria Math" panose="02040503050406030204" pitchFamily="18" charset="0"/>
                      </a:rPr>
                      <m:t>𝑡</m:t>
                    </m:r>
                  </m:oMath>
                </a14:m>
                <a:r>
                  <a:rPr lang="en-AU" sz="1600" dirty="0">
                    <a:latin typeface="Cambria Math" panose="02040503050406030204" pitchFamily="18" charset="0"/>
                    <a:ea typeface="Cambria Math" panose="02040503050406030204" pitchFamily="18" charset="0"/>
                  </a:rPr>
                  <a:t>, from that the distance it flies in </a:t>
                </a:r>
                <a14:m>
                  <m:oMath xmlns:m="http://schemas.openxmlformats.org/officeDocument/2006/math">
                    <m:r>
                      <a:rPr lang="en-AU" sz="1600" i="1">
                        <a:latin typeface="Cambria Math" panose="02040503050406030204" pitchFamily="18" charset="0"/>
                        <a:ea typeface="Cambria Math" panose="02040503050406030204" pitchFamily="18" charset="0"/>
                      </a:rPr>
                      <m:t>∆</m:t>
                    </m:r>
                    <m:r>
                      <a:rPr lang="de-DE" sz="1600" i="1">
                        <a:latin typeface="Cambria Math" panose="02040503050406030204" pitchFamily="18" charset="0"/>
                        <a:ea typeface="Cambria Math" panose="02040503050406030204" pitchFamily="18" charset="0"/>
                      </a:rPr>
                      <m:t>𝑡</m:t>
                    </m:r>
                  </m:oMath>
                </a14:m>
                <a:r>
                  <a:rPr lang="en-AU" sz="1600" b="0" dirty="0">
                    <a:latin typeface="Cambria Math" panose="02040503050406030204" pitchFamily="18" charset="0"/>
                    <a:ea typeface="Cambria Math" panose="02040503050406030204" pitchFamily="18" charset="0"/>
                  </a:rPr>
                  <a:t>/1000. </a:t>
                </a:r>
              </a:p>
              <a:p>
                <a:pPr marL="0" indent="0">
                  <a:buNone/>
                </a:pPr>
                <a:r>
                  <a:rPr lang="en-AU" sz="1600" dirty="0">
                    <a:latin typeface="Cambria Math" panose="02040503050406030204" pitchFamily="18" charset="0"/>
                    <a:ea typeface="Cambria Math" panose="02040503050406030204" pitchFamily="18" charset="0"/>
                  </a:rPr>
                  <a:t>The braking acceleration is calculated from V</a:t>
                </a:r>
                <a:r>
                  <a:rPr lang="en-AU" sz="1600" baseline="-25000" dirty="0">
                    <a:latin typeface="Cambria Math" panose="02040503050406030204" pitchFamily="18" charset="0"/>
                    <a:ea typeface="Cambria Math" panose="02040503050406030204" pitchFamily="18" charset="0"/>
                  </a:rPr>
                  <a:t>0</a:t>
                </a:r>
                <a:r>
                  <a:rPr lang="en-AU" sz="1600" dirty="0">
                    <a:latin typeface="Cambria Math" panose="02040503050406030204" pitchFamily="18" charset="0"/>
                    <a:ea typeface="Cambria Math" panose="02040503050406030204" pitchFamily="18" charset="0"/>
                  </a:rPr>
                  <a:t> and </a:t>
                </a:r>
                <a14:m>
                  <m:oMath xmlns:m="http://schemas.openxmlformats.org/officeDocument/2006/math">
                    <m:r>
                      <a:rPr lang="en-AU" sz="1600" i="1">
                        <a:latin typeface="Cambria Math" panose="02040503050406030204" pitchFamily="18" charset="0"/>
                        <a:ea typeface="Cambria Math" panose="02040503050406030204" pitchFamily="18" charset="0"/>
                      </a:rPr>
                      <m:t>∝</m:t>
                    </m:r>
                    <m:r>
                      <a:rPr lang="de-DE" sz="1600" b="0" i="0" smtClean="0">
                        <a:latin typeface="Cambria Math" panose="02040503050406030204" pitchFamily="18" charset="0"/>
                        <a:ea typeface="Cambria Math" panose="02040503050406030204" pitchFamily="18" charset="0"/>
                      </a:rPr>
                      <m:t>, </m:t>
                    </m:r>
                  </m:oMath>
                </a14:m>
                <a:r>
                  <a:rPr lang="en-AU" sz="1600" dirty="0">
                    <a:latin typeface="Cambria Math" panose="02040503050406030204" pitchFamily="18" charset="0"/>
                    <a:ea typeface="Cambria Math" panose="02040503050406030204" pitchFamily="18" charset="0"/>
                  </a:rPr>
                  <a:t>then the change in velocity in that time period </a:t>
                </a:r>
                <a14:m>
                  <m:oMath xmlns:m="http://schemas.openxmlformats.org/officeDocument/2006/math">
                    <m:r>
                      <a:rPr lang="en-AU" sz="1600" i="1" smtClean="0">
                        <a:latin typeface="Cambria Math" panose="02040503050406030204" pitchFamily="18" charset="0"/>
                        <a:ea typeface="Cambria Math" panose="02040503050406030204" pitchFamily="18" charset="0"/>
                      </a:rPr>
                      <m:t>∆</m:t>
                    </m:r>
                  </m:oMath>
                </a14:m>
                <a:r>
                  <a:rPr lang="en-AU" sz="1600" b="0" dirty="0">
                    <a:latin typeface="Cambria Math" panose="02040503050406030204" pitchFamily="18" charset="0"/>
                    <a:ea typeface="Cambria Math" panose="02040503050406030204" pitchFamily="18" charset="0"/>
                  </a:rPr>
                  <a:t>V=a*</a:t>
                </a:r>
                <a:r>
                  <a:rPr lang="en-AU" sz="1600" dirty="0">
                    <a:ea typeface="Cambria Math" panose="02040503050406030204" pitchFamily="18" charset="0"/>
                  </a:rPr>
                  <a:t> </a:t>
                </a:r>
                <a14:m>
                  <m:oMath xmlns:m="http://schemas.openxmlformats.org/officeDocument/2006/math">
                    <m:r>
                      <a:rPr lang="en-AU" sz="1600" i="1">
                        <a:latin typeface="Cambria Math" panose="02040503050406030204" pitchFamily="18" charset="0"/>
                        <a:ea typeface="Cambria Math" panose="02040503050406030204" pitchFamily="18" charset="0"/>
                      </a:rPr>
                      <m:t>∆</m:t>
                    </m:r>
                  </m:oMath>
                </a14:m>
                <a:r>
                  <a:rPr lang="en-AU" sz="1600" b="0" dirty="0">
                    <a:latin typeface="Cambria Math" panose="02040503050406030204" pitchFamily="18" charset="0"/>
                    <a:ea typeface="Cambria Math" panose="02040503050406030204" pitchFamily="18" charset="0"/>
                  </a:rPr>
                  <a:t>t/1000, from this the new velocity is calculated and the process gets repeated </a:t>
                </a:r>
                <a:r>
                  <a:rPr lang="en-AU" sz="1600" dirty="0">
                    <a:latin typeface="Cambria Math" panose="02040503050406030204" pitchFamily="18" charset="0"/>
                    <a:ea typeface="Cambria Math" panose="02040503050406030204" pitchFamily="18" charset="0"/>
                  </a:rPr>
                  <a:t>until 1000 repetitions are reached and the individual distances get added up. </a:t>
                </a:r>
              </a:p>
              <a:p>
                <a:pPr marL="0" indent="0">
                  <a:buNone/>
                </a:pPr>
                <a:r>
                  <a:rPr lang="en-AU" sz="1600" b="0" dirty="0">
                    <a:latin typeface="Cambria Math" panose="02040503050406030204" pitchFamily="18" charset="0"/>
                    <a:ea typeface="Cambria Math" panose="02040503050406030204" pitchFamily="18" charset="0"/>
                  </a:rPr>
                  <a:t>½*A*</a:t>
                </a:r>
                <a14:m>
                  <m:oMath xmlns:m="http://schemas.openxmlformats.org/officeDocument/2006/math">
                    <m:r>
                      <a:rPr lang="en-AU" sz="1600" b="0" i="1" smtClean="0">
                        <a:latin typeface="Cambria Math" panose="02040503050406030204" pitchFamily="18" charset="0"/>
                        <a:ea typeface="Cambria Math" panose="02040503050406030204" pitchFamily="18" charset="0"/>
                      </a:rPr>
                      <m:t>      </m:t>
                    </m:r>
                  </m:oMath>
                </a14:m>
                <a:endParaRPr lang="en-AU" sz="1600" dirty="0"/>
              </a:p>
            </p:txBody>
          </p:sp>
        </mc:Choice>
        <mc:Fallback xmlns="">
          <p:sp>
            <p:nvSpPr>
              <p:cNvPr id="3" name="Inhaltsplatzhalter 2">
                <a:extLst>
                  <a:ext uri="{FF2B5EF4-FFF2-40B4-BE49-F238E27FC236}">
                    <a16:creationId xmlns:a16="http://schemas.microsoft.com/office/drawing/2014/main" id="{CBC9CC31-800F-7E20-73A2-8DC1B4F2BBF0}"/>
                  </a:ext>
                </a:extLst>
              </p:cNvPr>
              <p:cNvSpPr>
                <a:spLocks noGrp="1" noRot="1" noChangeAspect="1" noMove="1" noResize="1" noEditPoints="1" noAdjustHandles="1" noChangeArrowheads="1" noChangeShapeType="1" noTextEdit="1"/>
              </p:cNvSpPr>
              <p:nvPr>
                <p:ph idx="1"/>
              </p:nvPr>
            </p:nvSpPr>
            <p:spPr>
              <a:blipFill>
                <a:blip r:embed="rId2"/>
                <a:stretch>
                  <a:fillRect l="-396" r="-661"/>
                </a:stretch>
              </a:blipFill>
            </p:spPr>
            <p:txBody>
              <a:bodyPr/>
              <a:lstStyle/>
              <a:p>
                <a:r>
                  <a:rPr lang="en-GB">
                    <a:noFill/>
                  </a:rPr>
                  <a:t> </a:t>
                </a:r>
              </a:p>
            </p:txBody>
          </p:sp>
        </mc:Fallback>
      </mc:AlternateContent>
      <p:sp>
        <p:nvSpPr>
          <p:cNvPr id="5" name="Fußzeilenplatzhalter 4">
            <a:extLst>
              <a:ext uri="{FF2B5EF4-FFF2-40B4-BE49-F238E27FC236}">
                <a16:creationId xmlns:a16="http://schemas.microsoft.com/office/drawing/2014/main" id="{0F72BC81-CB2E-C80A-56A1-88D79C3C9994}"/>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26C8AF6F-682B-E9D9-0B4F-95F59BA723C7}"/>
              </a:ext>
            </a:extLst>
          </p:cNvPr>
          <p:cNvSpPr>
            <a:spLocks noGrp="1"/>
          </p:cNvSpPr>
          <p:nvPr>
            <p:ph type="sldNum" sz="quarter" idx="12"/>
          </p:nvPr>
        </p:nvSpPr>
        <p:spPr/>
        <p:txBody>
          <a:bodyPr/>
          <a:lstStyle/>
          <a:p>
            <a:fld id="{1F72E13D-C637-7644-9038-D6AB7C4B64B5}" type="slidenum">
              <a:rPr lang="en-GB" smtClean="0"/>
              <a:t>7</a:t>
            </a:fld>
            <a:endParaRPr lang="en-GB"/>
          </a:p>
        </p:txBody>
      </p:sp>
    </p:spTree>
    <p:extLst>
      <p:ext uri="{BB962C8B-B14F-4D97-AF65-F5344CB8AC3E}">
        <p14:creationId xmlns:p14="http://schemas.microsoft.com/office/powerpoint/2010/main" val="1118162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32AB8-AFF2-D925-B619-91B90989ACDB}"/>
              </a:ext>
            </a:extLst>
          </p:cNvPr>
          <p:cNvSpPr>
            <a:spLocks noGrp="1"/>
          </p:cNvSpPr>
          <p:nvPr>
            <p:ph type="title"/>
          </p:nvPr>
        </p:nvSpPr>
        <p:spPr/>
        <p:txBody>
          <a:bodyPr/>
          <a:lstStyle/>
          <a:p>
            <a:r>
              <a:rPr lang="en-GB" dirty="0"/>
              <a:t>Spring constant Theory</a:t>
            </a:r>
          </a:p>
        </p:txBody>
      </p:sp>
      <p:pic>
        <p:nvPicPr>
          <p:cNvPr id="5" name="Inhaltsplatzhalter 4">
            <a:extLst>
              <a:ext uri="{FF2B5EF4-FFF2-40B4-BE49-F238E27FC236}">
                <a16:creationId xmlns:a16="http://schemas.microsoft.com/office/drawing/2014/main" id="{A5991634-4BBA-3854-A772-CEFC1D902B28}"/>
              </a:ext>
            </a:extLst>
          </p:cNvPr>
          <p:cNvPicPr>
            <a:picLocks noGrp="1" noChangeAspect="1"/>
          </p:cNvPicPr>
          <p:nvPr>
            <p:ph idx="1"/>
          </p:nvPr>
        </p:nvPicPr>
        <p:blipFill>
          <a:blip r:embed="rId2"/>
          <a:stretch>
            <a:fillRect/>
          </a:stretch>
        </p:blipFill>
        <p:spPr>
          <a:xfrm>
            <a:off x="1078294" y="1548436"/>
            <a:ext cx="3289300" cy="2463800"/>
          </a:xfrm>
        </p:spPr>
      </p:pic>
      <p:sp>
        <p:nvSpPr>
          <p:cNvPr id="8" name="Textfeld 7">
            <a:extLst>
              <a:ext uri="{FF2B5EF4-FFF2-40B4-BE49-F238E27FC236}">
                <a16:creationId xmlns:a16="http://schemas.microsoft.com/office/drawing/2014/main" id="{38B3520E-EBA9-5991-CF75-5F76EC7FFF8C}"/>
              </a:ext>
            </a:extLst>
          </p:cNvPr>
          <p:cNvSpPr txBox="1"/>
          <p:nvPr/>
        </p:nvSpPr>
        <p:spPr>
          <a:xfrm>
            <a:off x="4965539" y="1794076"/>
            <a:ext cx="2072490" cy="369332"/>
          </a:xfrm>
          <a:prstGeom prst="rect">
            <a:avLst/>
          </a:prstGeom>
          <a:noFill/>
        </p:spPr>
        <p:txBody>
          <a:bodyPr wrap="none" rtlCol="0">
            <a:spAutoFit/>
          </a:bodyPr>
          <a:lstStyle/>
          <a:p>
            <a:r>
              <a:rPr lang="en-GB" dirty="0"/>
              <a:t>Ideal Graph for S(F)</a:t>
            </a:r>
          </a:p>
        </p:txBody>
      </p:sp>
      <p:sp>
        <p:nvSpPr>
          <p:cNvPr id="16" name="Eckige Klammer rechts 15">
            <a:extLst>
              <a:ext uri="{FF2B5EF4-FFF2-40B4-BE49-F238E27FC236}">
                <a16:creationId xmlns:a16="http://schemas.microsoft.com/office/drawing/2014/main" id="{17C52067-77CE-0DD1-C397-7430CEAEE466}"/>
              </a:ext>
            </a:extLst>
          </p:cNvPr>
          <p:cNvSpPr/>
          <p:nvPr/>
        </p:nvSpPr>
        <p:spPr>
          <a:xfrm>
            <a:off x="4367594" y="2163408"/>
            <a:ext cx="169682" cy="1265592"/>
          </a:xfrm>
          <a:prstGeom prst="rightBracket">
            <a:avLst/>
          </a:prstGeom>
        </p:spPr>
        <p:style>
          <a:lnRef idx="2">
            <a:schemeClr val="accent6"/>
          </a:lnRef>
          <a:fillRef idx="0">
            <a:schemeClr val="accent6"/>
          </a:fillRef>
          <a:effectRef idx="1">
            <a:schemeClr val="accent6"/>
          </a:effectRef>
          <a:fontRef idx="minor">
            <a:schemeClr val="tx1"/>
          </a:fontRef>
        </p:style>
        <p:txBody>
          <a:bodyPr rtlCol="0" anchor="ctr"/>
          <a:lstStyle/>
          <a:p>
            <a:pPr algn="ctr"/>
            <a:endParaRPr lang="en-GB">
              <a:solidFill>
                <a:srgbClr val="FF0000"/>
              </a:solidFill>
            </a:endParaRPr>
          </a:p>
        </p:txBody>
      </p:sp>
      <p:sp>
        <p:nvSpPr>
          <p:cNvPr id="17" name="Textfeld 16">
            <a:extLst>
              <a:ext uri="{FF2B5EF4-FFF2-40B4-BE49-F238E27FC236}">
                <a16:creationId xmlns:a16="http://schemas.microsoft.com/office/drawing/2014/main" id="{7F211061-D3AD-6F41-1074-2E6EA8D567C9}"/>
              </a:ext>
            </a:extLst>
          </p:cNvPr>
          <p:cNvSpPr txBox="1"/>
          <p:nvPr/>
        </p:nvSpPr>
        <p:spPr>
          <a:xfrm>
            <a:off x="4629873" y="2595670"/>
            <a:ext cx="2167581" cy="369332"/>
          </a:xfrm>
          <a:prstGeom prst="rect">
            <a:avLst/>
          </a:prstGeom>
          <a:noFill/>
        </p:spPr>
        <p:txBody>
          <a:bodyPr wrap="none" rtlCol="0">
            <a:spAutoFit/>
          </a:bodyPr>
          <a:lstStyle/>
          <a:p>
            <a:r>
              <a:rPr lang="en-GB" dirty="0"/>
              <a:t>This section is linear</a:t>
            </a:r>
          </a:p>
        </p:txBody>
      </p:sp>
      <mc:AlternateContent xmlns:mc="http://schemas.openxmlformats.org/markup-compatibility/2006" xmlns:a14="http://schemas.microsoft.com/office/drawing/2010/main">
        <mc:Choice Requires="a14">
          <p:sp>
            <p:nvSpPr>
              <p:cNvPr id="18" name="Textfeld 17">
                <a:extLst>
                  <a:ext uri="{FF2B5EF4-FFF2-40B4-BE49-F238E27FC236}">
                    <a16:creationId xmlns:a16="http://schemas.microsoft.com/office/drawing/2014/main" id="{76EF555E-C26F-F049-0879-AB2B2A721AC7}"/>
                  </a:ext>
                </a:extLst>
              </p:cNvPr>
              <p:cNvSpPr txBox="1"/>
              <p:nvPr/>
            </p:nvSpPr>
            <p:spPr>
              <a:xfrm>
                <a:off x="1807689" y="4043972"/>
                <a:ext cx="7665816" cy="1593962"/>
              </a:xfrm>
              <a:prstGeom prst="rect">
                <a:avLst/>
              </a:prstGeom>
              <a:noFill/>
            </p:spPr>
            <p:txBody>
              <a:bodyPr wrap="none" rtlCol="0">
                <a:spAutoFit/>
              </a:bodyPr>
              <a:lstStyle/>
              <a:p>
                <a:r>
                  <a:rPr lang="en-GB" dirty="0"/>
                  <a:t>As a simplification, we will use Hooke's law, so we will calculate the spring</a:t>
                </a:r>
              </a:p>
              <a:p>
                <a:r>
                  <a:rPr lang="en-GB" dirty="0"/>
                  <a:t>constant using the formula</a:t>
                </a:r>
                <a14:m>
                  <m:oMath xmlns:m="http://schemas.openxmlformats.org/officeDocument/2006/math">
                    <m:r>
                      <a:rPr lang="de-DE" b="0" i="1" smtClean="0">
                        <a:latin typeface="Cambria Math" panose="02040503050406030204" pitchFamily="18" charset="0"/>
                      </a:rPr>
                      <m:t> </m:t>
                    </m:r>
                    <m:r>
                      <a:rPr lang="de-DE" b="0" i="1" smtClean="0">
                        <a:latin typeface="Cambria Math" panose="02040503050406030204" pitchFamily="18" charset="0"/>
                      </a:rPr>
                      <m:t>𝐾</m:t>
                    </m:r>
                    <m:r>
                      <a:rPr lang="de-DE" b="0" i="1" smtClean="0">
                        <a:latin typeface="Cambria Math" panose="02040503050406030204" pitchFamily="18" charset="0"/>
                      </a:rPr>
                      <m:t>=</m:t>
                    </m:r>
                    <m:f>
                      <m:fPr>
                        <m:ctrlPr>
                          <a:rPr lang="de-DE" b="0" i="1" smtClean="0">
                            <a:latin typeface="Cambria Math" panose="02040503050406030204" pitchFamily="18" charset="0"/>
                          </a:rPr>
                        </m:ctrlPr>
                      </m:fPr>
                      <m:num>
                        <m:r>
                          <a:rPr lang="de-DE" b="0" i="1" smtClean="0">
                            <a:latin typeface="Cambria Math" panose="02040503050406030204" pitchFamily="18" charset="0"/>
                          </a:rPr>
                          <m:t>𝐹</m:t>
                        </m:r>
                      </m:num>
                      <m:den>
                        <m:r>
                          <a:rPr lang="de-DE" b="0" i="1" smtClean="0">
                            <a:latin typeface="Cambria Math" panose="02040503050406030204" pitchFamily="18" charset="0"/>
                          </a:rPr>
                          <m:t>∆</m:t>
                        </m:r>
                        <m:r>
                          <a:rPr lang="de-DE" b="0" i="1" smtClean="0">
                            <a:latin typeface="Cambria Math" panose="02040503050406030204" pitchFamily="18" charset="0"/>
                            <a:ea typeface="Cambria Math" panose="02040503050406030204" pitchFamily="18" charset="0"/>
                          </a:rPr>
                          <m:t>𝑆</m:t>
                        </m:r>
                      </m:den>
                    </m:f>
                  </m:oMath>
                </a14:m>
                <a:endParaRPr lang="en-GB" b="0" dirty="0">
                  <a:ea typeface="Cambria Math" panose="02040503050406030204" pitchFamily="18" charset="0"/>
                </a:endParaRPr>
              </a:p>
              <a:p>
                <a:r>
                  <a:rPr lang="en-GB" dirty="0">
                    <a:ea typeface="Cambria Math" panose="02040503050406030204" pitchFamily="18" charset="0"/>
                  </a:rPr>
                  <a:t>The Spring constant is then calculated for every point, these are then </a:t>
                </a:r>
              </a:p>
              <a:p>
                <a:r>
                  <a:rPr lang="en-GB" b="0" dirty="0">
                    <a:ea typeface="Cambria Math" panose="02040503050406030204" pitchFamily="18" charset="0"/>
                  </a:rPr>
                  <a:t>Averaged and the Standard deviation is then calculated. We did that for three</a:t>
                </a:r>
              </a:p>
              <a:p>
                <a:r>
                  <a:rPr lang="en-GB" dirty="0">
                    <a:ea typeface="Cambria Math" panose="02040503050406030204" pitchFamily="18" charset="0"/>
                  </a:rPr>
                  <a:t>Different rubber bands and the Values get averaged</a:t>
                </a:r>
                <a:endParaRPr lang="de-DE" b="0" dirty="0">
                  <a:ea typeface="Cambria Math" panose="02040503050406030204" pitchFamily="18" charset="0"/>
                </a:endParaRPr>
              </a:p>
            </p:txBody>
          </p:sp>
        </mc:Choice>
        <mc:Fallback xmlns="">
          <p:sp>
            <p:nvSpPr>
              <p:cNvPr id="18" name="Textfeld 17">
                <a:extLst>
                  <a:ext uri="{FF2B5EF4-FFF2-40B4-BE49-F238E27FC236}">
                    <a16:creationId xmlns:a16="http://schemas.microsoft.com/office/drawing/2014/main" id="{76EF555E-C26F-F049-0879-AB2B2A721AC7}"/>
                  </a:ext>
                </a:extLst>
              </p:cNvPr>
              <p:cNvSpPr txBox="1">
                <a:spLocks noRot="1" noChangeAspect="1" noMove="1" noResize="1" noEditPoints="1" noAdjustHandles="1" noChangeArrowheads="1" noChangeShapeType="1" noTextEdit="1"/>
              </p:cNvSpPr>
              <p:nvPr/>
            </p:nvSpPr>
            <p:spPr>
              <a:xfrm>
                <a:off x="1807689" y="4043972"/>
                <a:ext cx="7665816" cy="1593962"/>
              </a:xfrm>
              <a:prstGeom prst="rect">
                <a:avLst/>
              </a:prstGeom>
              <a:blipFill>
                <a:blip r:embed="rId3"/>
                <a:stretch>
                  <a:fillRect l="-662" t="-1575" b="-4724"/>
                </a:stretch>
              </a:blipFill>
            </p:spPr>
            <p:txBody>
              <a:bodyPr/>
              <a:lstStyle/>
              <a:p>
                <a:r>
                  <a:rPr lang="en-GB">
                    <a:noFill/>
                  </a:rPr>
                  <a:t> </a:t>
                </a:r>
              </a:p>
            </p:txBody>
          </p:sp>
        </mc:Fallback>
      </mc:AlternateContent>
      <p:sp>
        <p:nvSpPr>
          <p:cNvPr id="4" name="Fußzeilenplatzhalter 3">
            <a:extLst>
              <a:ext uri="{FF2B5EF4-FFF2-40B4-BE49-F238E27FC236}">
                <a16:creationId xmlns:a16="http://schemas.microsoft.com/office/drawing/2014/main" id="{10A9B4A5-7A5C-DB57-EBBE-C4B2D23A5BEF}"/>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BEC1A103-2ABC-A370-8120-2CF399D15AB8}"/>
              </a:ext>
            </a:extLst>
          </p:cNvPr>
          <p:cNvSpPr>
            <a:spLocks noGrp="1"/>
          </p:cNvSpPr>
          <p:nvPr>
            <p:ph type="sldNum" sz="quarter" idx="12"/>
          </p:nvPr>
        </p:nvSpPr>
        <p:spPr/>
        <p:txBody>
          <a:bodyPr/>
          <a:lstStyle/>
          <a:p>
            <a:fld id="{1F72E13D-C637-7644-9038-D6AB7C4B64B5}" type="slidenum">
              <a:rPr lang="en-GB" smtClean="0"/>
              <a:t>8</a:t>
            </a:fld>
            <a:endParaRPr lang="en-GB"/>
          </a:p>
        </p:txBody>
      </p:sp>
    </p:spTree>
    <p:extLst>
      <p:ext uri="{BB962C8B-B14F-4D97-AF65-F5344CB8AC3E}">
        <p14:creationId xmlns:p14="http://schemas.microsoft.com/office/powerpoint/2010/main" val="523106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0C565F-9912-DD25-6693-605B6D5C71EB}"/>
              </a:ext>
            </a:extLst>
          </p:cNvPr>
          <p:cNvSpPr>
            <a:spLocks noGrp="1"/>
          </p:cNvSpPr>
          <p:nvPr>
            <p:ph type="title"/>
          </p:nvPr>
        </p:nvSpPr>
        <p:spPr/>
        <p:txBody>
          <a:bodyPr/>
          <a:lstStyle/>
          <a:p>
            <a:pPr algn="ctr"/>
            <a:r>
              <a:rPr lang="en-GB" dirty="0"/>
              <a:t>Spring constant-Setup</a:t>
            </a:r>
          </a:p>
        </p:txBody>
      </p:sp>
      <p:sp>
        <p:nvSpPr>
          <p:cNvPr id="3" name="Inhaltsplatzhalter 2">
            <a:extLst>
              <a:ext uri="{FF2B5EF4-FFF2-40B4-BE49-F238E27FC236}">
                <a16:creationId xmlns:a16="http://schemas.microsoft.com/office/drawing/2014/main" id="{D5F01FFC-24FC-9401-81EE-90776823689B}"/>
              </a:ext>
            </a:extLst>
          </p:cNvPr>
          <p:cNvSpPr>
            <a:spLocks noGrp="1"/>
          </p:cNvSpPr>
          <p:nvPr>
            <p:ph idx="1"/>
          </p:nvPr>
        </p:nvSpPr>
        <p:spPr/>
        <p:txBody>
          <a:bodyPr>
            <a:normAutofit/>
          </a:bodyPr>
          <a:lstStyle/>
          <a:p>
            <a:pPr marL="0" indent="0">
              <a:buNone/>
            </a:pPr>
            <a:r>
              <a:rPr lang="en-GB" sz="1800" dirty="0"/>
              <a:t>A mass gets hung on a rubber band and the change in length resulting from it measured with a ruler</a:t>
            </a:r>
          </a:p>
          <a:p>
            <a:pPr marL="0" indent="0">
              <a:buNone/>
            </a:pPr>
            <a:r>
              <a:rPr lang="en-GB" sz="1800" dirty="0"/>
              <a:t>This gets repeated for 3 different rubber bands of the same kind, we will calculate the spring constant for each and average these.</a:t>
            </a:r>
          </a:p>
        </p:txBody>
      </p:sp>
      <p:sp>
        <p:nvSpPr>
          <p:cNvPr id="4" name="Rechteck 3">
            <a:extLst>
              <a:ext uri="{FF2B5EF4-FFF2-40B4-BE49-F238E27FC236}">
                <a16:creationId xmlns:a16="http://schemas.microsoft.com/office/drawing/2014/main" id="{11F191AB-32D3-DD81-0C07-B1DEB29F9F14}"/>
              </a:ext>
            </a:extLst>
          </p:cNvPr>
          <p:cNvSpPr/>
          <p:nvPr/>
        </p:nvSpPr>
        <p:spPr>
          <a:xfrm>
            <a:off x="3055716" y="3618893"/>
            <a:ext cx="115617" cy="2749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eck 4">
            <a:extLst>
              <a:ext uri="{FF2B5EF4-FFF2-40B4-BE49-F238E27FC236}">
                <a16:creationId xmlns:a16="http://schemas.microsoft.com/office/drawing/2014/main" id="{4188A25E-7CB3-2199-75AB-B743F25F6039}"/>
              </a:ext>
            </a:extLst>
          </p:cNvPr>
          <p:cNvSpPr/>
          <p:nvPr/>
        </p:nvSpPr>
        <p:spPr>
          <a:xfrm>
            <a:off x="3171332" y="3618893"/>
            <a:ext cx="1713184" cy="814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DF23F1F4-9DF0-A5F6-BD14-5F364DB248FF}"/>
              </a:ext>
            </a:extLst>
          </p:cNvPr>
          <p:cNvSpPr/>
          <p:nvPr/>
        </p:nvSpPr>
        <p:spPr>
          <a:xfrm>
            <a:off x="4884516" y="3618893"/>
            <a:ext cx="45719" cy="13486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hteck 6">
            <a:extLst>
              <a:ext uri="{FF2B5EF4-FFF2-40B4-BE49-F238E27FC236}">
                <a16:creationId xmlns:a16="http://schemas.microsoft.com/office/drawing/2014/main" id="{C4EDB85B-6467-2278-356E-FDAE0A036DFF}"/>
              </a:ext>
            </a:extLst>
          </p:cNvPr>
          <p:cNvSpPr/>
          <p:nvPr/>
        </p:nvSpPr>
        <p:spPr>
          <a:xfrm>
            <a:off x="4670892" y="4963560"/>
            <a:ext cx="472966" cy="451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Gerade Verbindung 7">
            <a:extLst>
              <a:ext uri="{FF2B5EF4-FFF2-40B4-BE49-F238E27FC236}">
                <a16:creationId xmlns:a16="http://schemas.microsoft.com/office/drawing/2014/main" id="{8F5F1325-077B-305C-383D-718068500F2F}"/>
              </a:ext>
            </a:extLst>
          </p:cNvPr>
          <p:cNvCxnSpPr/>
          <p:nvPr/>
        </p:nvCxnSpPr>
        <p:spPr>
          <a:xfrm>
            <a:off x="4930235" y="5189532"/>
            <a:ext cx="1656957"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64747B30-0AA0-EE9D-A155-C05FC948808F}"/>
              </a:ext>
            </a:extLst>
          </p:cNvPr>
          <p:cNvSpPr txBox="1"/>
          <p:nvPr/>
        </p:nvSpPr>
        <p:spPr>
          <a:xfrm>
            <a:off x="6776378" y="5177708"/>
            <a:ext cx="708848" cy="369332"/>
          </a:xfrm>
          <a:prstGeom prst="rect">
            <a:avLst/>
          </a:prstGeom>
          <a:noFill/>
        </p:spPr>
        <p:txBody>
          <a:bodyPr wrap="none" rtlCol="0">
            <a:spAutoFit/>
          </a:bodyPr>
          <a:lstStyle/>
          <a:p>
            <a:r>
              <a:rPr lang="en-GB" dirty="0"/>
              <a:t>Mass</a:t>
            </a:r>
          </a:p>
        </p:txBody>
      </p:sp>
      <p:sp>
        <p:nvSpPr>
          <p:cNvPr id="10" name="Textfeld 9">
            <a:extLst>
              <a:ext uri="{FF2B5EF4-FFF2-40B4-BE49-F238E27FC236}">
                <a16:creationId xmlns:a16="http://schemas.microsoft.com/office/drawing/2014/main" id="{3FBF42FF-C4FE-8282-EC13-5D220C2B7F34}"/>
              </a:ext>
            </a:extLst>
          </p:cNvPr>
          <p:cNvSpPr txBox="1"/>
          <p:nvPr/>
        </p:nvSpPr>
        <p:spPr>
          <a:xfrm>
            <a:off x="5578199" y="4042591"/>
            <a:ext cx="1441805" cy="369332"/>
          </a:xfrm>
          <a:prstGeom prst="rect">
            <a:avLst/>
          </a:prstGeom>
          <a:noFill/>
        </p:spPr>
        <p:txBody>
          <a:bodyPr wrap="none" rtlCol="0">
            <a:spAutoFit/>
          </a:bodyPr>
          <a:lstStyle/>
          <a:p>
            <a:r>
              <a:rPr lang="en-GB" dirty="0"/>
              <a:t>Rubber band</a:t>
            </a:r>
          </a:p>
        </p:txBody>
      </p:sp>
      <p:cxnSp>
        <p:nvCxnSpPr>
          <p:cNvPr id="11" name="Gerade Verbindung 10">
            <a:extLst>
              <a:ext uri="{FF2B5EF4-FFF2-40B4-BE49-F238E27FC236}">
                <a16:creationId xmlns:a16="http://schemas.microsoft.com/office/drawing/2014/main" id="{1F8B1AC8-F821-56DD-7F8E-F6829E9CD9D9}"/>
              </a:ext>
            </a:extLst>
          </p:cNvPr>
          <p:cNvCxnSpPr>
            <a:cxnSpLocks/>
            <a:stCxn id="6" idx="5"/>
          </p:cNvCxnSpPr>
          <p:nvPr/>
        </p:nvCxnSpPr>
        <p:spPr>
          <a:xfrm flipV="1">
            <a:off x="4923540" y="4293197"/>
            <a:ext cx="835173" cy="476806"/>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898FBEA9-0F50-1ABD-C984-B7E6E0114AF7}"/>
              </a:ext>
            </a:extLst>
          </p:cNvPr>
          <p:cNvSpPr/>
          <p:nvPr/>
        </p:nvSpPr>
        <p:spPr>
          <a:xfrm>
            <a:off x="5034987" y="3618893"/>
            <a:ext cx="108871" cy="1344667"/>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ln w="0"/>
              <a:solidFill>
                <a:schemeClr val="accent1"/>
              </a:solidFill>
              <a:effectLst>
                <a:outerShdw blurRad="38100" dist="25400" dir="5400000" algn="ctr" rotWithShape="0">
                  <a:srgbClr val="6E747A">
                    <a:alpha val="43000"/>
                  </a:srgbClr>
                </a:outerShdw>
              </a:effectLst>
            </a:endParaRPr>
          </a:p>
        </p:txBody>
      </p:sp>
      <p:sp>
        <p:nvSpPr>
          <p:cNvPr id="14" name="Textfeld 13">
            <a:extLst>
              <a:ext uri="{FF2B5EF4-FFF2-40B4-BE49-F238E27FC236}">
                <a16:creationId xmlns:a16="http://schemas.microsoft.com/office/drawing/2014/main" id="{489DAAEF-B94E-BEF1-4349-38318B81E576}"/>
              </a:ext>
            </a:extLst>
          </p:cNvPr>
          <p:cNvSpPr txBox="1"/>
          <p:nvPr/>
        </p:nvSpPr>
        <p:spPr>
          <a:xfrm>
            <a:off x="5891514" y="3784922"/>
            <a:ext cx="694806" cy="369332"/>
          </a:xfrm>
          <a:prstGeom prst="rect">
            <a:avLst/>
          </a:prstGeom>
          <a:noFill/>
        </p:spPr>
        <p:txBody>
          <a:bodyPr wrap="none" rtlCol="0">
            <a:spAutoFit/>
          </a:bodyPr>
          <a:lstStyle/>
          <a:p>
            <a:r>
              <a:rPr lang="en-GB" dirty="0"/>
              <a:t>Ruler</a:t>
            </a:r>
          </a:p>
        </p:txBody>
      </p:sp>
      <p:cxnSp>
        <p:nvCxnSpPr>
          <p:cNvPr id="16" name="Gerade Verbindung 15">
            <a:extLst>
              <a:ext uri="{FF2B5EF4-FFF2-40B4-BE49-F238E27FC236}">
                <a16:creationId xmlns:a16="http://schemas.microsoft.com/office/drawing/2014/main" id="{F2CCD8EE-BAD6-9763-B665-77CD4146BD77}"/>
              </a:ext>
            </a:extLst>
          </p:cNvPr>
          <p:cNvCxnSpPr>
            <a:stCxn id="13" idx="3"/>
            <a:endCxn id="14" idx="1"/>
          </p:cNvCxnSpPr>
          <p:nvPr/>
        </p:nvCxnSpPr>
        <p:spPr>
          <a:xfrm flipV="1">
            <a:off x="5143858" y="3969588"/>
            <a:ext cx="747656" cy="321639"/>
          </a:xfrm>
          <a:prstGeom prst="line">
            <a:avLst/>
          </a:prstGeom>
        </p:spPr>
        <p:style>
          <a:lnRef idx="1">
            <a:schemeClr val="accent1"/>
          </a:lnRef>
          <a:fillRef idx="0">
            <a:schemeClr val="accent1"/>
          </a:fillRef>
          <a:effectRef idx="0">
            <a:schemeClr val="accent1"/>
          </a:effectRef>
          <a:fontRef idx="minor">
            <a:schemeClr val="tx1"/>
          </a:fontRef>
        </p:style>
      </p:cxnSp>
      <p:sp>
        <p:nvSpPr>
          <p:cNvPr id="15" name="Fußzeilenplatzhalter 14">
            <a:extLst>
              <a:ext uri="{FF2B5EF4-FFF2-40B4-BE49-F238E27FC236}">
                <a16:creationId xmlns:a16="http://schemas.microsoft.com/office/drawing/2014/main" id="{C70F8D90-B600-4ADB-A40A-34BE4FE1795D}"/>
              </a:ext>
            </a:extLst>
          </p:cNvPr>
          <p:cNvSpPr>
            <a:spLocks noGrp="1"/>
          </p:cNvSpPr>
          <p:nvPr>
            <p:ph type="ftr" sz="quarter" idx="11"/>
          </p:nvPr>
        </p:nvSpPr>
        <p:spPr/>
        <p:txBody>
          <a:bodyPr/>
          <a:lstStyle/>
          <a:p>
            <a:endParaRPr lang="en-GB"/>
          </a:p>
        </p:txBody>
      </p:sp>
      <p:sp>
        <p:nvSpPr>
          <p:cNvPr id="17" name="Foliennummernplatzhalter 16">
            <a:extLst>
              <a:ext uri="{FF2B5EF4-FFF2-40B4-BE49-F238E27FC236}">
                <a16:creationId xmlns:a16="http://schemas.microsoft.com/office/drawing/2014/main" id="{062704B6-EE21-0AC6-67CB-7A3C9BB40B50}"/>
              </a:ext>
            </a:extLst>
          </p:cNvPr>
          <p:cNvSpPr>
            <a:spLocks noGrp="1"/>
          </p:cNvSpPr>
          <p:nvPr>
            <p:ph type="sldNum" sz="quarter" idx="12"/>
          </p:nvPr>
        </p:nvSpPr>
        <p:spPr/>
        <p:txBody>
          <a:bodyPr/>
          <a:lstStyle/>
          <a:p>
            <a:fld id="{1F72E13D-C637-7644-9038-D6AB7C4B64B5}" type="slidenum">
              <a:rPr lang="en-GB" smtClean="0"/>
              <a:t>9</a:t>
            </a:fld>
            <a:endParaRPr lang="en-GB"/>
          </a:p>
        </p:txBody>
      </p:sp>
    </p:spTree>
    <p:extLst>
      <p:ext uri="{BB962C8B-B14F-4D97-AF65-F5344CB8AC3E}">
        <p14:creationId xmlns:p14="http://schemas.microsoft.com/office/powerpoint/2010/main" val="2317051138"/>
      </p:ext>
    </p:extLst>
  </p:cSld>
  <p:clrMapOvr>
    <a:masterClrMapping/>
  </p:clrMapOvr>
</p:sld>
</file>

<file path=ppt/theme/theme1.xml><?xml version="1.0" encoding="utf-8"?>
<a:theme xmlns:a="http://schemas.openxmlformats.org/drawingml/2006/main" name="Ausschnitt">
  <a:themeElements>
    <a:clrScheme name="Ausschnitt">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Ausschnitt">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usschnitt">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{77C10A07-59A0-654A-AA1C-0FC16B269D79}tf10001072</Template>
  <TotalTime>0</TotalTime>
  <Words>1289</Words>
  <Application>Microsoft Macintosh PowerPoint</Application>
  <PresentationFormat>Breitbild</PresentationFormat>
  <Paragraphs>217</Paragraphs>
  <Slides>19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19</vt:i4>
      </vt:variant>
    </vt:vector>
  </HeadingPairs>
  <TitlesOfParts>
    <vt:vector size="26" baseType="lpstr">
      <vt:lpstr>Arial</vt:lpstr>
      <vt:lpstr>Calibri</vt:lpstr>
      <vt:lpstr>Cambria Math</vt:lpstr>
      <vt:lpstr>Franklin Gothic Book</vt:lpstr>
      <vt:lpstr>GYPT Sans</vt:lpstr>
      <vt:lpstr>Wingdings</vt:lpstr>
      <vt:lpstr>Ausschnitt</vt:lpstr>
      <vt:lpstr>04-Shooting Rubber band </vt:lpstr>
      <vt:lpstr>The Task</vt:lpstr>
      <vt:lpstr>Relevant parameters</vt:lpstr>
      <vt:lpstr>Basic explanation-Normal Shot</vt:lpstr>
      <vt:lpstr>Basic explanation Twister shot</vt:lpstr>
      <vt:lpstr>Shooting the Rubber band- Theory</vt:lpstr>
      <vt:lpstr>Shooting the rubber band Theory</vt:lpstr>
      <vt:lpstr>Spring constant Theory</vt:lpstr>
      <vt:lpstr>Spring constant-Setup</vt:lpstr>
      <vt:lpstr>Results-Green</vt:lpstr>
      <vt:lpstr>Results blue</vt:lpstr>
      <vt:lpstr>Results-orange</vt:lpstr>
      <vt:lpstr>Experimental setup - Shooting </vt:lpstr>
      <vt:lpstr>Results-Blue</vt:lpstr>
      <vt:lpstr>Results green</vt:lpstr>
      <vt:lpstr>Results Orange</vt:lpstr>
      <vt:lpstr>Comparison between rubber bands</vt:lpstr>
      <vt:lpstr>Theory-Experiment comparison</vt:lpstr>
      <vt:lpstr>Overall Error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Luis Cornely</dc:creator>
  <cp:lastModifiedBy>Luis Cornely</cp:lastModifiedBy>
  <cp:revision>162</cp:revision>
  <dcterms:created xsi:type="dcterms:W3CDTF">2024-01-23T20:50:17Z</dcterms:created>
  <dcterms:modified xsi:type="dcterms:W3CDTF">2024-05-23T13:28:15Z</dcterms:modified>
</cp:coreProperties>
</file>